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8" r:id="rId2"/>
    <p:sldId id="259" r:id="rId3"/>
    <p:sldId id="261" r:id="rId4"/>
    <p:sldId id="273" r:id="rId5"/>
    <p:sldId id="262" r:id="rId6"/>
    <p:sldId id="274" r:id="rId7"/>
    <p:sldId id="276" r:id="rId8"/>
    <p:sldId id="277" r:id="rId9"/>
    <p:sldId id="278" r:id="rId10"/>
    <p:sldId id="263" r:id="rId11"/>
    <p:sldId id="280" r:id="rId12"/>
    <p:sldId id="272" r:id="rId13"/>
    <p:sldId id="269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FFE"/>
    <a:srgbClr val="FFFFFF"/>
    <a:srgbClr val="FFFDFF"/>
    <a:srgbClr val="292929"/>
    <a:srgbClr val="E8F3F8"/>
    <a:srgbClr val="F7F7F7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1C6A65-486D-4607-8147-394BEE8776DB}" v="80" dt="2022-10-20T14:36:16.0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howGuides="1">
      <p:cViewPr varScale="1">
        <p:scale>
          <a:sx n="103" d="100"/>
          <a:sy n="103" d="100"/>
        </p:scale>
        <p:origin x="150" y="2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29"/>
    </p:cViewPr>
  </p:sorterViewPr>
  <p:notesViewPr>
    <p:cSldViewPr snapToGrid="0" showGuides="1">
      <p:cViewPr varScale="1">
        <p:scale>
          <a:sx n="80" d="100"/>
          <a:sy n="80" d="100"/>
        </p:scale>
        <p:origin x="391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475A771-F5FB-4A9A-ADB3-0F7F89F542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08A375-B4F3-48EE-AD65-B4780B9CD1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3EED2-B2D9-49FE-9D28-EDF3759541A5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07AB7F-DAB4-4282-AFEB-9631AE7F11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C86D23-9047-4DC8-8EE5-29272105B5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A7508-B82B-48C5-B072-9E35BE660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107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8047A-C493-438F-93AF-6ECD6B7FF0BD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FC2B4-FCE8-45FB-9CD8-70EF73D4B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59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hyperlink" Target="https://blogg.magnuslegal.no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12" Type="http://schemas.openxmlformats.org/officeDocument/2006/relationships/hyperlink" Target="http://www.magnuslegal.no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png"/><Relationship Id="rId11" Type="http://schemas.openxmlformats.org/officeDocument/2006/relationships/hyperlink" Target="mailto:post@magnuslegal.no" TargetMode="External"/><Relationship Id="rId5" Type="http://schemas.openxmlformats.org/officeDocument/2006/relationships/image" Target="../media/image4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28.png"/><Relationship Id="rId1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6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4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53C7B4F3-A72C-6740-88D8-B96E4634E7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593" y="-57282"/>
            <a:ext cx="12381186" cy="7497495"/>
          </a:xfrm>
          <a:prstGeom prst="rect">
            <a:avLst/>
          </a:prstGeom>
        </p:spPr>
      </p:pic>
      <p:pic>
        <p:nvPicPr>
          <p:cNvPr id="10" name="Picture 9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66EB92B8-3611-4049-8BF7-3EB101FF12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592" y="-57282"/>
            <a:ext cx="12381185" cy="74974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313ABC-3B07-447F-BA0E-B0F3C24D50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3899" y="2382809"/>
            <a:ext cx="9144000" cy="2942330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5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>
                <a:effectLst/>
              </a:rPr>
              <a:t>Når </a:t>
            </a:r>
            <a:r>
              <a:rPr lang="nb-NO" noProof="0" dirty="0">
                <a:effectLst/>
              </a:rPr>
              <a:t>lovverket</a:t>
            </a:r>
            <a:r>
              <a:rPr lang="nb-NO" dirty="0">
                <a:effectLst/>
              </a:rPr>
              <a:t> påvirker bedriftens økonomi</a:t>
            </a:r>
            <a:endParaRPr lang="nb-NO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BABA06-4BB3-497A-8DAD-88F805B23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54EAD6-A16B-484D-8A12-5B5EAD5D1CF7}" type="datetime1">
              <a:rPr lang="nb-NO" smtClean="0"/>
              <a:pPr/>
              <a:t>26.10.2022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CC9F69-1208-4682-8CEC-4DFC8D98B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38A7B-7692-4DAC-9C9E-E9DDD3A1E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1A99285-D24F-4317-981F-CFA6562AE39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20F66A5-F6C3-42A0-9ADB-6DA3FE5210A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48824" y="1810152"/>
            <a:ext cx="685800" cy="57150"/>
          </a:xfrm>
          <a:prstGeom prst="rect">
            <a:avLst/>
          </a:prstGeom>
        </p:spPr>
      </p:pic>
      <p:pic>
        <p:nvPicPr>
          <p:cNvPr id="15" name="Picture 14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C850B66D-4E34-3346-AD84-001EE79E22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895" y="331786"/>
            <a:ext cx="1273589" cy="66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823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iles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15FD9-7F1B-49C3-8F3C-9E3E32521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4248135-69AC-4C83-A3C9-40B3BFD79C13}" type="datetime1">
              <a:rPr lang="nb-NO" smtClean="0"/>
              <a:pPr/>
              <a:t>26.10.2022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A739C-16FC-4648-A9D9-D68193272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71377-BB71-437B-B15B-027AD7244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1A99285-D24F-4317-981F-CFA6562AE39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27ED1B51-8825-C64D-BDD7-844FFF617B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16" y="481219"/>
            <a:ext cx="1273589" cy="661917"/>
          </a:xfrm>
          <a:prstGeom prst="rect">
            <a:avLst/>
          </a:prstGeom>
        </p:spPr>
      </p:pic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C09B24B-4B26-D441-A931-2D652FEDFE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16" y="481219"/>
            <a:ext cx="1273589" cy="664101"/>
          </a:xfrm>
          <a:prstGeom prst="rect">
            <a:avLst/>
          </a:prstGeom>
        </p:spPr>
      </p:pic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A240B6B4-EB10-8848-8E9C-41F3D06917D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00" y="-38511"/>
            <a:ext cx="12378812" cy="692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4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iles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15FD9-7F1B-49C3-8F3C-9E3E32521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4248135-69AC-4C83-A3C9-40B3BFD79C13}" type="datetime1">
              <a:rPr lang="nb-NO" smtClean="0"/>
              <a:pPr/>
              <a:t>26.10.2022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A739C-16FC-4648-A9D9-D68193272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71377-BB71-437B-B15B-027AD7244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1A99285-D24F-4317-981F-CFA6562AE39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27ED1B51-8825-C64D-BDD7-844FFF617B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16" y="481219"/>
            <a:ext cx="1273589" cy="661917"/>
          </a:xfrm>
          <a:prstGeom prst="rect">
            <a:avLst/>
          </a:prstGeom>
        </p:spPr>
      </p:pic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C09B24B-4B26-D441-A931-2D652FEDFE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16" y="481219"/>
            <a:ext cx="1273589" cy="664101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4100C9C7-4F31-0447-89CC-C09E9E51E8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2" y="-29996"/>
            <a:ext cx="12367364" cy="692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339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iles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15FD9-7F1B-49C3-8F3C-9E3E32521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4248135-69AC-4C83-A3C9-40B3BFD79C13}" type="datetime1">
              <a:rPr lang="nb-NO" smtClean="0"/>
              <a:pPr/>
              <a:t>26.10.2022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A739C-16FC-4648-A9D9-D68193272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71377-BB71-437B-B15B-027AD7244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1A99285-D24F-4317-981F-CFA6562AE39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27ED1B51-8825-C64D-BDD7-844FFF617B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16" y="481219"/>
            <a:ext cx="1273589" cy="661917"/>
          </a:xfrm>
          <a:prstGeom prst="rect">
            <a:avLst/>
          </a:prstGeom>
        </p:spPr>
      </p:pic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C09B24B-4B26-D441-A931-2D652FEDFE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16" y="481219"/>
            <a:ext cx="1273589" cy="664101"/>
          </a:xfrm>
          <a:prstGeom prst="rect">
            <a:avLst/>
          </a:prstGeom>
        </p:spPr>
      </p:pic>
      <p:pic>
        <p:nvPicPr>
          <p:cNvPr id="7" name="Picture 6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05EE2638-3BC8-8246-9B9E-9613845DF7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633" y="-61664"/>
            <a:ext cx="12473780" cy="697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49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ilesid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15FD9-7F1B-49C3-8F3C-9E3E32521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4248135-69AC-4C83-A3C9-40B3BFD79C13}" type="datetime1">
              <a:rPr lang="nb-NO" smtClean="0"/>
              <a:pPr/>
              <a:t>26.10.2022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A739C-16FC-4648-A9D9-D68193272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71377-BB71-437B-B15B-027AD7244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1A99285-D24F-4317-981F-CFA6562AE39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27ED1B51-8825-C64D-BDD7-844FFF617B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16" y="481219"/>
            <a:ext cx="1273589" cy="661917"/>
          </a:xfrm>
          <a:prstGeom prst="rect">
            <a:avLst/>
          </a:prstGeom>
        </p:spPr>
      </p:pic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C09B24B-4B26-D441-A931-2D652FEDFE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16" y="481219"/>
            <a:ext cx="1273589" cy="664101"/>
          </a:xfrm>
          <a:prstGeom prst="rect">
            <a:avLst/>
          </a:prstGeom>
        </p:spPr>
      </p:pic>
      <p:pic>
        <p:nvPicPr>
          <p:cNvPr id="3" name="Picture 2" descr="A close-up of a graph&#10;&#10;Description automatically generated with medium confidence">
            <a:extLst>
              <a:ext uri="{FF2B5EF4-FFF2-40B4-BE49-F238E27FC236}">
                <a16:creationId xmlns:a16="http://schemas.microsoft.com/office/drawing/2014/main" id="{1C7DD8DE-5C72-7A46-B3A0-235AFC4466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48" y="-45521"/>
            <a:ext cx="12437807" cy="695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43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ileside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15FD9-7F1B-49C3-8F3C-9E3E32521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4248135-69AC-4C83-A3C9-40B3BFD79C13}" type="datetime1">
              <a:rPr lang="nb-NO" smtClean="0"/>
              <a:pPr/>
              <a:t>26.10.2022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A739C-16FC-4648-A9D9-D68193272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71377-BB71-437B-B15B-027AD7244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1A99285-D24F-4317-981F-CFA6562AE39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27ED1B51-8825-C64D-BDD7-844FFF617B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16" y="481219"/>
            <a:ext cx="1273589" cy="661917"/>
          </a:xfrm>
          <a:prstGeom prst="rect">
            <a:avLst/>
          </a:prstGeom>
        </p:spPr>
      </p:pic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C09B24B-4B26-D441-A931-2D652FEDFE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16" y="481219"/>
            <a:ext cx="1273589" cy="664101"/>
          </a:xfrm>
          <a:prstGeom prst="rect">
            <a:avLst/>
          </a:prstGeom>
        </p:spPr>
      </p:pic>
      <p:pic>
        <p:nvPicPr>
          <p:cNvPr id="15" name="Picture 14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0947DBCE-1BF0-594B-83A3-68234FB25E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3150"/>
            <a:ext cx="12335046" cy="690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771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informasj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53C7B4F3-A72C-6740-88D8-B96E4634E7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593" y="-57282"/>
            <a:ext cx="12381186" cy="7497495"/>
          </a:xfrm>
          <a:prstGeom prst="rect">
            <a:avLst/>
          </a:prstGeom>
        </p:spPr>
      </p:pic>
      <p:pic>
        <p:nvPicPr>
          <p:cNvPr id="10" name="Picture 9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66EB92B8-3611-4049-8BF7-3EB101FF12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593" y="-57283"/>
            <a:ext cx="12381185" cy="749749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BABA06-4BB3-497A-8DAD-88F805B23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54EAD6-A16B-484D-8A12-5B5EAD5D1CF7}" type="datetime1">
              <a:rPr lang="nb-NO" smtClean="0"/>
              <a:pPr/>
              <a:t>26.10.2022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CC9F69-1208-4682-8CEC-4DFC8D98B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38A7B-7692-4DAC-9C9E-E9DDD3A1E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1A99285-D24F-4317-981F-CFA6562AE39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20F66A5-F6C3-42A0-9ADB-6DA3FE5210A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8926" y="1722781"/>
            <a:ext cx="685800" cy="57150"/>
          </a:xfrm>
          <a:prstGeom prst="rect">
            <a:avLst/>
          </a:prstGeom>
        </p:spPr>
      </p:pic>
      <p:pic>
        <p:nvPicPr>
          <p:cNvPr id="21" name="Bilde 15">
            <a:extLst>
              <a:ext uri="{FF2B5EF4-FFF2-40B4-BE49-F238E27FC236}">
                <a16:creationId xmlns:a16="http://schemas.microsoft.com/office/drawing/2014/main" id="{E5259D98-5A33-F44C-A7E0-9A66DA455CF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59" y="3766924"/>
            <a:ext cx="252000" cy="252000"/>
          </a:xfrm>
          <a:prstGeom prst="rect">
            <a:avLst/>
          </a:prstGeom>
        </p:spPr>
      </p:pic>
      <p:pic>
        <p:nvPicPr>
          <p:cNvPr id="22" name="Bilde 16">
            <a:extLst>
              <a:ext uri="{FF2B5EF4-FFF2-40B4-BE49-F238E27FC236}">
                <a16:creationId xmlns:a16="http://schemas.microsoft.com/office/drawing/2014/main" id="{BDCEBC6A-03D3-7843-8460-BDEC6B8E14E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41" y="3119157"/>
            <a:ext cx="252000" cy="252000"/>
          </a:xfrm>
          <a:prstGeom prst="rect">
            <a:avLst/>
          </a:prstGeom>
        </p:spPr>
      </p:pic>
      <p:pic>
        <p:nvPicPr>
          <p:cNvPr id="23" name="Bilde 17">
            <a:extLst>
              <a:ext uri="{FF2B5EF4-FFF2-40B4-BE49-F238E27FC236}">
                <a16:creationId xmlns:a16="http://schemas.microsoft.com/office/drawing/2014/main" id="{619D218F-2928-D54A-9284-8107A685C3F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28" y="4387526"/>
            <a:ext cx="252000" cy="252000"/>
          </a:xfrm>
          <a:prstGeom prst="rect">
            <a:avLst/>
          </a:prstGeom>
        </p:spPr>
      </p:pic>
      <p:pic>
        <p:nvPicPr>
          <p:cNvPr id="24" name="Bilde 18">
            <a:extLst>
              <a:ext uri="{FF2B5EF4-FFF2-40B4-BE49-F238E27FC236}">
                <a16:creationId xmlns:a16="http://schemas.microsoft.com/office/drawing/2014/main" id="{7CCF530D-1670-254B-AB42-040AE21F116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16" y="4982736"/>
            <a:ext cx="270000" cy="270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FC17890-C482-1244-9729-AE5FEFF1E6A9}"/>
              </a:ext>
            </a:extLst>
          </p:cNvPr>
          <p:cNvSpPr/>
          <p:nvPr userDrawn="1"/>
        </p:nvSpPr>
        <p:spPr>
          <a:xfrm>
            <a:off x="4850296" y="-57282"/>
            <a:ext cx="7436296" cy="7497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b="1" i="0">
              <a:cs typeface="Arial" panose="020B0604020202020204" pitchFamily="34" charset="0"/>
            </a:endParaRPr>
          </a:p>
        </p:txBody>
      </p:sp>
      <p:pic>
        <p:nvPicPr>
          <p:cNvPr id="45" name="Picture 44" descr="A picture containing white&#10;&#10;Description automatically generated">
            <a:extLst>
              <a:ext uri="{FF2B5EF4-FFF2-40B4-BE49-F238E27FC236}">
                <a16:creationId xmlns:a16="http://schemas.microsoft.com/office/drawing/2014/main" id="{4F63EA28-BAF9-DE4A-8530-C7BFD4D5767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857" y="-57284"/>
            <a:ext cx="7434735" cy="7497495"/>
          </a:xfrm>
          <a:prstGeom prst="rect">
            <a:avLst/>
          </a:prstGeom>
        </p:spPr>
      </p:pic>
      <p:sp>
        <p:nvSpPr>
          <p:cNvPr id="38" name="Title 1">
            <a:extLst>
              <a:ext uri="{FF2B5EF4-FFF2-40B4-BE49-F238E27FC236}">
                <a16:creationId xmlns:a16="http://schemas.microsoft.com/office/drawing/2014/main" id="{0707352C-7F56-1245-8D00-31E2B264818D}"/>
              </a:ext>
            </a:extLst>
          </p:cNvPr>
          <p:cNvSpPr txBox="1">
            <a:spLocks/>
          </p:cNvSpPr>
          <p:nvPr userDrawn="1"/>
        </p:nvSpPr>
        <p:spPr>
          <a:xfrm>
            <a:off x="5475563" y="2009274"/>
            <a:ext cx="2940598" cy="34339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Calibre Regular" panose="020B0503030202060203" pitchFamily="34" charset="77"/>
                <a:ea typeface="+mj-ea"/>
                <a:cs typeface="+mj-cs"/>
              </a:defRPr>
            </a:lvl1pPr>
          </a:lstStyle>
          <a:p>
            <a:r>
              <a:rPr lang="en-US" sz="18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Bergen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469F2961-DE41-CF41-83AD-CF25B4733BB7}"/>
              </a:ext>
            </a:extLst>
          </p:cNvPr>
          <p:cNvSpPr txBox="1">
            <a:spLocks/>
          </p:cNvSpPr>
          <p:nvPr userDrawn="1"/>
        </p:nvSpPr>
        <p:spPr>
          <a:xfrm>
            <a:off x="8867090" y="2009274"/>
            <a:ext cx="2940598" cy="34339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Calibre Regular" panose="020B0503030202060203" pitchFamily="34" charset="77"/>
                <a:ea typeface="+mj-ea"/>
                <a:cs typeface="+mj-cs"/>
              </a:defRPr>
            </a:lvl1pPr>
          </a:lstStyle>
          <a:p>
            <a:r>
              <a:rPr lang="en-US" sz="18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Oslo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F90B1084-38BC-1243-8003-F52401B4948E}"/>
              </a:ext>
            </a:extLst>
          </p:cNvPr>
          <p:cNvSpPr txBox="1">
            <a:spLocks/>
          </p:cNvSpPr>
          <p:nvPr userDrawn="1"/>
        </p:nvSpPr>
        <p:spPr>
          <a:xfrm>
            <a:off x="8867090" y="4033890"/>
            <a:ext cx="2940598" cy="34339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Calibre Regular" panose="020B0503030202060203" pitchFamily="34" charset="77"/>
                <a:ea typeface="+mj-ea"/>
                <a:cs typeface="+mj-cs"/>
              </a:defRPr>
            </a:lvl1pPr>
          </a:lstStyle>
          <a:p>
            <a:r>
              <a:rPr lang="en-US" sz="18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Trondheim</a:t>
            </a: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91EE2507-647F-CD42-9FE6-6D3EBC7D2364}"/>
              </a:ext>
            </a:extLst>
          </p:cNvPr>
          <p:cNvSpPr txBox="1">
            <a:spLocks/>
          </p:cNvSpPr>
          <p:nvPr userDrawn="1"/>
        </p:nvSpPr>
        <p:spPr>
          <a:xfrm>
            <a:off x="5494300" y="4033890"/>
            <a:ext cx="2940598" cy="34339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Calibre Regular" panose="020B0503030202060203" pitchFamily="34" charset="77"/>
                <a:ea typeface="+mj-ea"/>
                <a:cs typeface="+mj-cs"/>
              </a:defRPr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Stavanger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8020A5-A9EA-F643-BD12-1F37D7F5EDF3}"/>
              </a:ext>
            </a:extLst>
          </p:cNvPr>
          <p:cNvSpPr txBox="1"/>
          <p:nvPr userDrawn="1"/>
        </p:nvSpPr>
        <p:spPr>
          <a:xfrm>
            <a:off x="675516" y="1969449"/>
            <a:ext cx="2948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3200" b="1" i="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 oss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1670548-07BC-1445-BD80-BD174323C53F}"/>
              </a:ext>
            </a:extLst>
          </p:cNvPr>
          <p:cNvSpPr txBox="1"/>
          <p:nvPr userDrawn="1"/>
        </p:nvSpPr>
        <p:spPr>
          <a:xfrm>
            <a:off x="1194875" y="3102666"/>
            <a:ext cx="2948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4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55 29 90 00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653CA11-5D6C-AC4C-A3F2-50BA45B39991}"/>
              </a:ext>
            </a:extLst>
          </p:cNvPr>
          <p:cNvSpPr txBox="1"/>
          <p:nvPr userDrawn="1"/>
        </p:nvSpPr>
        <p:spPr>
          <a:xfrm>
            <a:off x="1194875" y="3739733"/>
            <a:ext cx="2948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post@magnuslegal.no</a:t>
            </a:r>
            <a:endParaRPr lang="nb-NO" sz="1400" b="0" i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3738F3B-CC9A-1147-AD01-E5393CC4DCA9}"/>
              </a:ext>
            </a:extLst>
          </p:cNvPr>
          <p:cNvSpPr txBox="1"/>
          <p:nvPr userDrawn="1"/>
        </p:nvSpPr>
        <p:spPr>
          <a:xfrm>
            <a:off x="1194875" y="4319920"/>
            <a:ext cx="2948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0" i="0" u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www.magnuslegal.no</a:t>
            </a:r>
            <a:endParaRPr lang="nb-NO" sz="1400" b="0" i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842D35D-148D-BA4D-AC2C-15CB790FD7A5}"/>
              </a:ext>
            </a:extLst>
          </p:cNvPr>
          <p:cNvSpPr txBox="1"/>
          <p:nvPr userDrawn="1"/>
        </p:nvSpPr>
        <p:spPr>
          <a:xfrm>
            <a:off x="1194875" y="4929827"/>
            <a:ext cx="2948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blogg.magnuslegal.no</a:t>
            </a:r>
            <a:endParaRPr lang="nb-NO" sz="1400" b="0" i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C71255-1A42-2E47-A88B-066F4DE40117}"/>
              </a:ext>
            </a:extLst>
          </p:cNvPr>
          <p:cNvSpPr txBox="1"/>
          <p:nvPr userDrawn="1"/>
        </p:nvSpPr>
        <p:spPr>
          <a:xfrm>
            <a:off x="5398901" y="2352668"/>
            <a:ext cx="32221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0" i="0" noProof="0" dirty="0">
                <a:latin typeface="Arial" panose="020B0604020202020204" pitchFamily="34" charset="0"/>
                <a:cs typeface="Arial" panose="020B0604020202020204" pitchFamily="34" charset="0"/>
              </a:rPr>
              <a:t>Besøksadresse:</a:t>
            </a:r>
            <a:br>
              <a:rPr lang="nb-NO" sz="1400" b="0" i="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400" b="0" i="0" noProof="0" dirty="0">
                <a:latin typeface="Arial" panose="020B0604020202020204" pitchFamily="34" charset="0"/>
                <a:cs typeface="Arial" panose="020B0604020202020204" pitchFamily="34" charset="0"/>
              </a:rPr>
              <a:t>Kanalveien 7, 5068 Bergen</a:t>
            </a:r>
            <a:br>
              <a:rPr lang="nb-NO" sz="1400" b="0" i="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b-NO" sz="1400" b="0" i="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400" b="0" i="0" noProof="0" dirty="0">
                <a:latin typeface="Arial" panose="020B0604020202020204" pitchFamily="34" charset="0"/>
                <a:cs typeface="Arial" panose="020B0604020202020204" pitchFamily="34" charset="0"/>
              </a:rPr>
              <a:t>Postadresse:</a:t>
            </a:r>
            <a:br>
              <a:rPr lang="nb-NO" sz="1400" b="0" i="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400" b="0" i="0" noProof="0" dirty="0">
                <a:latin typeface="Arial" panose="020B0604020202020204" pitchFamily="34" charset="0"/>
                <a:cs typeface="Arial" panose="020B0604020202020204" pitchFamily="34" charset="0"/>
              </a:rPr>
              <a:t>Postboks 904 Sentrum, 5808 Bergen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1D676A3-A0A5-AE43-8FC4-F5E79FD44E15}"/>
              </a:ext>
            </a:extLst>
          </p:cNvPr>
          <p:cNvSpPr txBox="1"/>
          <p:nvPr userDrawn="1"/>
        </p:nvSpPr>
        <p:spPr>
          <a:xfrm>
            <a:off x="8772498" y="2352668"/>
            <a:ext cx="294059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0" i="0" noProof="0" dirty="0">
                <a:latin typeface="Arial" panose="020B0604020202020204" pitchFamily="34" charset="0"/>
                <a:cs typeface="Arial" panose="020B0604020202020204" pitchFamily="34" charset="0"/>
              </a:rPr>
              <a:t>Besøksadresse:</a:t>
            </a:r>
            <a:br>
              <a:rPr lang="nb-NO" sz="1400" b="0" i="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400" b="0" i="0" noProof="0" dirty="0">
                <a:latin typeface="Arial" panose="020B0604020202020204" pitchFamily="34" charset="0"/>
                <a:cs typeface="Arial" panose="020B0604020202020204" pitchFamily="34" charset="0"/>
              </a:rPr>
              <a:t>Drammensveien 151, 0277 Oslo</a:t>
            </a:r>
            <a:br>
              <a:rPr lang="nb-NO" sz="1400" b="0" i="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b-NO" sz="1400" b="0" i="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400" b="0" i="0" noProof="0" dirty="0">
                <a:latin typeface="Arial" panose="020B0604020202020204" pitchFamily="34" charset="0"/>
                <a:cs typeface="Arial" panose="020B0604020202020204" pitchFamily="34" charset="0"/>
              </a:rPr>
              <a:t>Postadresse:</a:t>
            </a:r>
            <a:br>
              <a:rPr lang="nb-NO" sz="1400" b="0" i="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400" b="0" i="0" noProof="0" dirty="0">
                <a:latin typeface="Arial" panose="020B0604020202020204" pitchFamily="34" charset="0"/>
                <a:cs typeface="Arial" panose="020B0604020202020204" pitchFamily="34" charset="0"/>
              </a:rPr>
              <a:t>Postboks 4133, 0217 Oslo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A8BD5FC-DE9A-4647-9573-45785FD46A61}"/>
              </a:ext>
            </a:extLst>
          </p:cNvPr>
          <p:cNvSpPr txBox="1"/>
          <p:nvPr userDrawn="1"/>
        </p:nvSpPr>
        <p:spPr>
          <a:xfrm>
            <a:off x="5408673" y="4379215"/>
            <a:ext cx="26025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0" i="0" noProof="0" dirty="0">
                <a:latin typeface="Arial" panose="020B0604020202020204" pitchFamily="34" charset="0"/>
                <a:cs typeface="Arial" panose="020B0604020202020204" pitchFamily="34" charset="0"/>
              </a:rPr>
              <a:t>Besøksadresse:</a:t>
            </a:r>
            <a:br>
              <a:rPr lang="nb-NO" sz="1400" b="0" i="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400" b="0" i="0" noProof="0" dirty="0" err="1">
                <a:latin typeface="Arial" panose="020B0604020202020204" pitchFamily="34" charset="0"/>
                <a:cs typeface="Arial" panose="020B0604020202020204" pitchFamily="34" charset="0"/>
              </a:rPr>
              <a:t>Kanalsletta</a:t>
            </a:r>
            <a:r>
              <a:rPr lang="nb-NO" sz="1400" b="0" i="0" noProof="0" dirty="0">
                <a:latin typeface="Arial" panose="020B0604020202020204" pitchFamily="34" charset="0"/>
                <a:cs typeface="Arial" panose="020B0604020202020204" pitchFamily="34" charset="0"/>
              </a:rPr>
              <a:t> 2, 4033 Stavanger</a:t>
            </a:r>
            <a:br>
              <a:rPr lang="nb-NO" sz="1400" b="0" i="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b-NO" sz="1400" b="0" i="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400" b="0" i="0" noProof="0" dirty="0">
                <a:latin typeface="Arial" panose="020B0604020202020204" pitchFamily="34" charset="0"/>
                <a:cs typeface="Arial" panose="020B0604020202020204" pitchFamily="34" charset="0"/>
              </a:rPr>
              <a:t>Postadresse:</a:t>
            </a:r>
            <a:br>
              <a:rPr lang="nb-NO" sz="1400" b="0" i="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400" b="0" i="0" noProof="0" dirty="0" err="1">
                <a:latin typeface="Arial" panose="020B0604020202020204" pitchFamily="34" charset="0"/>
                <a:cs typeface="Arial" panose="020B0604020202020204" pitchFamily="34" charset="0"/>
              </a:rPr>
              <a:t>Kanalsletta</a:t>
            </a:r>
            <a:r>
              <a:rPr lang="nb-NO" sz="1400" b="0" i="0" noProof="0" dirty="0">
                <a:latin typeface="Arial" panose="020B0604020202020204" pitchFamily="34" charset="0"/>
                <a:cs typeface="Arial" panose="020B0604020202020204" pitchFamily="34" charset="0"/>
              </a:rPr>
              <a:t> 2, 4033 Stavanger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538DAA9-6497-6E4F-ABC8-596E9FCABFEB}"/>
              </a:ext>
            </a:extLst>
          </p:cNvPr>
          <p:cNvSpPr txBox="1"/>
          <p:nvPr userDrawn="1"/>
        </p:nvSpPr>
        <p:spPr>
          <a:xfrm>
            <a:off x="8797638" y="4379215"/>
            <a:ext cx="294059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0" i="0" noProof="0" dirty="0">
                <a:latin typeface="Arial" panose="020B0604020202020204" pitchFamily="34" charset="0"/>
                <a:cs typeface="Arial" panose="020B0604020202020204" pitchFamily="34" charset="0"/>
              </a:rPr>
              <a:t>Besøksadresse:</a:t>
            </a:r>
            <a:br>
              <a:rPr lang="nb-NO" sz="1400" b="0" i="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400" b="0" i="0" noProof="0" dirty="0">
                <a:latin typeface="Arial" panose="020B0604020202020204" pitchFamily="34" charset="0"/>
                <a:cs typeface="Arial" panose="020B0604020202020204" pitchFamily="34" charset="0"/>
              </a:rPr>
              <a:t>Skonnertveien 7, 7053 Ranheim</a:t>
            </a:r>
            <a:br>
              <a:rPr lang="nb-NO" sz="1400" b="0" i="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b-NO" sz="1400" b="0" i="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400" b="0" i="0" noProof="0" dirty="0">
                <a:latin typeface="Arial" panose="020B0604020202020204" pitchFamily="34" charset="0"/>
                <a:cs typeface="Arial" panose="020B0604020202020204" pitchFamily="34" charset="0"/>
              </a:rPr>
              <a:t>Postadresse:</a:t>
            </a:r>
            <a:br>
              <a:rPr lang="nb-NO" sz="1400" b="0" i="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400" b="0" i="0" noProof="0" dirty="0">
                <a:latin typeface="Arial" panose="020B0604020202020204" pitchFamily="34" charset="0"/>
                <a:cs typeface="Arial" panose="020B0604020202020204" pitchFamily="34" charset="0"/>
              </a:rPr>
              <a:t>Skonnertveien 7, 7053 Ranheim</a:t>
            </a:r>
          </a:p>
        </p:txBody>
      </p:sp>
      <p:pic>
        <p:nvPicPr>
          <p:cNvPr id="29" name="Picture 2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13475CB-51EF-614A-ACAD-C78A7B40AB6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895" y="331786"/>
            <a:ext cx="1273589" cy="66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499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 Mø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AB7BF-90F7-4672-BE3E-C4D6E42051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094" y="2269967"/>
            <a:ext cx="5404206" cy="238760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000" b="0" i="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>
                <a:effectLst/>
              </a:rPr>
              <a:t>Med en </a:t>
            </a:r>
            <a:r>
              <a:rPr lang="nb-NO" noProof="0" dirty="0">
                <a:effectLst/>
              </a:rPr>
              <a:t>praktisk</a:t>
            </a:r>
            <a:r>
              <a:rPr lang="nb-NO" dirty="0">
                <a:effectLst/>
              </a:rPr>
              <a:t> tilnærming gir vi råd som du lett kan ta i bruk i din arbeidshverdag</a:t>
            </a:r>
            <a:endParaRPr lang="nb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BD334-6C74-4C98-B02D-13BCEB177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D40FF89-1995-4D3F-8D2E-173B35CCF005}" type="datetime1">
              <a:rPr lang="nb-NO" smtClean="0"/>
              <a:pPr/>
              <a:t>26.10.2022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604E4-AAF9-4A97-90A1-DAB31805F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57B179-1B87-4D55-99E5-EBE89A178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1A99285-D24F-4317-981F-CFA6562AE3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EFC655-E7F1-754E-B0AE-366D084DB5AF}"/>
              </a:ext>
            </a:extLst>
          </p:cNvPr>
          <p:cNvSpPr/>
          <p:nvPr userDrawn="1"/>
        </p:nvSpPr>
        <p:spPr>
          <a:xfrm>
            <a:off x="8259417" y="3298668"/>
            <a:ext cx="3932583" cy="310404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b="1" i="0">
              <a:cs typeface="Arial" panose="020B0604020202020204" pitchFamily="34" charset="0"/>
            </a:endParaRPr>
          </a:p>
        </p:txBody>
      </p:sp>
      <p:pic>
        <p:nvPicPr>
          <p:cNvPr id="9" name="Picture 8" descr="A picture containing white&#10;&#10;Description automatically generated">
            <a:extLst>
              <a:ext uri="{FF2B5EF4-FFF2-40B4-BE49-F238E27FC236}">
                <a16:creationId xmlns:a16="http://schemas.microsoft.com/office/drawing/2014/main" id="{0002CBA4-9CB3-E847-8C2E-BF4ED2A44E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772" y="0"/>
            <a:ext cx="4811805" cy="3939759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8DED456-995F-AA4B-994A-770BDD8374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895" y="331786"/>
            <a:ext cx="1273589" cy="664101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E299036-9BA8-4709-90A2-397397453C8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568382" y="1244845"/>
            <a:ext cx="4626864" cy="451713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151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 Ly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AB7BF-90F7-4672-BE3E-C4D6E42051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094" y="2269967"/>
            <a:ext cx="5404206" cy="238760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000" b="0" i="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noProof="0" dirty="0">
                <a:effectLst/>
              </a:rPr>
              <a:t>Med en praktisk tilnærming gir vi råd som du lett kan ta i bruk i din arbeidshverdag</a:t>
            </a:r>
            <a:endParaRPr lang="nb-NO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BD334-6C74-4C98-B02D-13BCEB177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D40FF89-1995-4D3F-8D2E-173B35CCF005}" type="datetime1">
              <a:rPr lang="nb-NO" smtClean="0"/>
              <a:pPr/>
              <a:t>26.10.2022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604E4-AAF9-4A97-90A1-DAB31805F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57B179-1B87-4D55-99E5-EBE89A178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1A99285-D24F-4317-981F-CFA6562AE3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EFC655-E7F1-754E-B0AE-366D084DB5AF}"/>
              </a:ext>
            </a:extLst>
          </p:cNvPr>
          <p:cNvSpPr/>
          <p:nvPr userDrawn="1"/>
        </p:nvSpPr>
        <p:spPr>
          <a:xfrm>
            <a:off x="8259417" y="3240071"/>
            <a:ext cx="3932583" cy="28218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b="1" i="0">
              <a:cs typeface="Arial" panose="020B0604020202020204" pitchFamily="34" charset="0"/>
            </a:endParaRPr>
          </a:p>
        </p:txBody>
      </p:sp>
      <p:pic>
        <p:nvPicPr>
          <p:cNvPr id="9" name="Picture 8" descr="A picture containing white&#10;&#10;Description automatically generated">
            <a:extLst>
              <a:ext uri="{FF2B5EF4-FFF2-40B4-BE49-F238E27FC236}">
                <a16:creationId xmlns:a16="http://schemas.microsoft.com/office/drawing/2014/main" id="{0002CBA4-9CB3-E847-8C2E-BF4ED2A44E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772" y="0"/>
            <a:ext cx="4811805" cy="3939759"/>
          </a:xfrm>
          <a:prstGeom prst="rect">
            <a:avLst/>
          </a:prstGeom>
        </p:spPr>
      </p:pic>
      <p:pic>
        <p:nvPicPr>
          <p:cNvPr id="14" name="Picture 1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D8ACEDA-F34A-2847-92A4-8E373B87FD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895" y="331786"/>
            <a:ext cx="1273589" cy="664101"/>
          </a:xfrm>
          <a:prstGeom prst="rect">
            <a:avLst/>
          </a:prstGeom>
        </p:spPr>
      </p:pic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D5E1DAF7-8204-43FD-B808-D5D4A16C806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565136" y="1244845"/>
            <a:ext cx="4626864" cy="451713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9007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3C331-EACD-4C65-966B-8E8467E7E3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1725" y="1627063"/>
            <a:ext cx="8968549" cy="68077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noProof="0" dirty="0"/>
              <a:t>Overskrift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D4926-3E8B-4262-B9C8-2302F9BB77C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11726" y="2412575"/>
            <a:ext cx="4341399" cy="307978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Sed </a:t>
            </a:r>
            <a:r>
              <a:rPr lang="nb-NO" noProof="0" dirty="0" err="1"/>
              <a:t>viverra</a:t>
            </a:r>
            <a:r>
              <a:rPr lang="nb-NO" noProof="0" dirty="0"/>
              <a:t> </a:t>
            </a:r>
            <a:r>
              <a:rPr lang="nb-NO" noProof="0" dirty="0" err="1"/>
              <a:t>ultricies</a:t>
            </a:r>
            <a:r>
              <a:rPr lang="nb-NO" noProof="0" dirty="0"/>
              <a:t> </a:t>
            </a:r>
            <a:r>
              <a:rPr lang="nb-NO" noProof="0" dirty="0" err="1"/>
              <a:t>habitasse</a:t>
            </a:r>
            <a:r>
              <a:rPr lang="nb-NO" noProof="0" dirty="0"/>
              <a:t> vitae. </a:t>
            </a:r>
            <a:r>
              <a:rPr lang="nb-NO" noProof="0" dirty="0" err="1"/>
              <a:t>Iaculis</a:t>
            </a:r>
            <a:r>
              <a:rPr lang="nb-NO" noProof="0" dirty="0"/>
              <a:t> </a:t>
            </a:r>
            <a:r>
              <a:rPr lang="nb-NO" noProof="0" dirty="0" err="1"/>
              <a:t>ac</a:t>
            </a:r>
            <a:r>
              <a:rPr lang="nb-NO" noProof="0" dirty="0"/>
              <a:t> </a:t>
            </a:r>
            <a:r>
              <a:rPr lang="nb-NO" noProof="0" dirty="0" err="1"/>
              <a:t>pretium</a:t>
            </a:r>
            <a:r>
              <a:rPr lang="nb-NO" noProof="0" dirty="0"/>
              <a:t> tempus </a:t>
            </a:r>
            <a:r>
              <a:rPr lang="nb-NO" noProof="0" dirty="0" err="1"/>
              <a:t>nunc</a:t>
            </a:r>
            <a:r>
              <a:rPr lang="nb-NO" noProof="0" dirty="0"/>
              <a:t>, </a:t>
            </a:r>
            <a:r>
              <a:rPr lang="nb-NO" noProof="0" dirty="0" err="1"/>
              <a:t>orci</a:t>
            </a:r>
            <a:r>
              <a:rPr lang="nb-NO" noProof="0" dirty="0"/>
              <a:t> vitae semper.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pretium</a:t>
            </a:r>
            <a:r>
              <a:rPr lang="nb-NO" noProof="0" dirty="0"/>
              <a:t> nulla </a:t>
            </a:r>
            <a:r>
              <a:rPr lang="nb-NO" noProof="0" dirty="0" err="1"/>
              <a:t>aliquet</a:t>
            </a:r>
            <a:r>
              <a:rPr lang="nb-NO" noProof="0" dirty="0"/>
              <a:t> </a:t>
            </a:r>
            <a:r>
              <a:rPr lang="nb-NO" noProof="0" dirty="0" err="1"/>
              <a:t>purus</a:t>
            </a:r>
            <a:r>
              <a:rPr lang="nb-NO" noProof="0" dirty="0"/>
              <a:t> </a:t>
            </a:r>
            <a:r>
              <a:rPr lang="nb-NO" noProof="0" dirty="0" err="1"/>
              <a:t>eu</a:t>
            </a:r>
            <a:r>
              <a:rPr lang="nb-NO" noProof="0" dirty="0"/>
              <a:t> </a:t>
            </a:r>
            <a:r>
              <a:rPr lang="nb-NO" noProof="0" dirty="0" err="1"/>
              <a:t>massa</a:t>
            </a:r>
            <a:r>
              <a:rPr lang="nb-NO" noProof="0" dirty="0"/>
              <a:t> a. Eget </a:t>
            </a:r>
            <a:r>
              <a:rPr lang="nb-NO" noProof="0" dirty="0" err="1"/>
              <a:t>molestie</a:t>
            </a:r>
            <a:r>
              <a:rPr lang="nb-NO" noProof="0" dirty="0"/>
              <a:t> </a:t>
            </a:r>
            <a:r>
              <a:rPr lang="nb-NO" noProof="0" dirty="0" err="1"/>
              <a:t>nibh</a:t>
            </a:r>
            <a:r>
              <a:rPr lang="nb-NO" noProof="0" dirty="0"/>
              <a:t> sed a </a:t>
            </a:r>
            <a:r>
              <a:rPr lang="nb-NO" noProof="0" dirty="0" err="1"/>
              <a:t>sem</a:t>
            </a:r>
            <a:r>
              <a:rPr lang="nb-NO" noProof="0" dirty="0"/>
              <a:t> </a:t>
            </a:r>
            <a:r>
              <a:rPr lang="nb-NO" noProof="0" dirty="0" err="1"/>
              <a:t>malesuada</a:t>
            </a:r>
            <a:endParaRPr lang="nb-NO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15FD9-7F1B-49C3-8F3C-9E3E32521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4248135-69AC-4C83-A3C9-40B3BFD79C13}" type="datetime1">
              <a:rPr lang="nb-NO" smtClean="0"/>
              <a:pPr/>
              <a:t>26.10.2022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A739C-16FC-4648-A9D9-D68193272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71377-BB71-437B-B15B-027AD7244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1A99285-D24F-4317-981F-CFA6562AE3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F4641FF-3A56-4FFD-94EF-0B85A0A31F7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38876" y="2412575"/>
            <a:ext cx="4341399" cy="3079786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800"/>
              </a:spcAft>
              <a:buNone/>
              <a:defRPr sz="1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noProof="0" dirty="0"/>
              <a:t>Nam neque eget potenti sed quisque turpis. </a:t>
            </a:r>
            <a:r>
              <a:rPr lang="nb-NO" noProof="0" dirty="0" err="1"/>
              <a:t>Dignissim</a:t>
            </a:r>
            <a:r>
              <a:rPr lang="nb-NO" noProof="0" dirty="0"/>
              <a:t> in </a:t>
            </a:r>
            <a:r>
              <a:rPr lang="nb-NO" noProof="0" dirty="0" err="1"/>
              <a:t>velit</a:t>
            </a:r>
            <a:r>
              <a:rPr lang="nb-NO" noProof="0" dirty="0"/>
              <a:t> </a:t>
            </a:r>
            <a:r>
              <a:rPr lang="nb-NO" noProof="0" dirty="0" err="1"/>
              <a:t>aliquam</a:t>
            </a:r>
            <a:r>
              <a:rPr lang="nb-NO" noProof="0" dirty="0"/>
              <a:t> </a:t>
            </a:r>
            <a:r>
              <a:rPr lang="nb-NO" noProof="0" dirty="0" err="1"/>
              <a:t>duis</a:t>
            </a:r>
            <a:r>
              <a:rPr lang="nb-NO" noProof="0" dirty="0"/>
              <a:t>. </a:t>
            </a:r>
            <a:r>
              <a:rPr lang="nb-NO" noProof="0" dirty="0" err="1"/>
              <a:t>Tincidunt</a:t>
            </a:r>
            <a:r>
              <a:rPr lang="nb-NO" noProof="0" dirty="0"/>
              <a:t> in eget </a:t>
            </a:r>
            <a:r>
              <a:rPr lang="nb-NO" noProof="0" dirty="0" err="1"/>
              <a:t>euismod</a:t>
            </a:r>
            <a:r>
              <a:rPr lang="nb-NO" noProof="0" dirty="0"/>
              <a:t> </a:t>
            </a:r>
            <a:r>
              <a:rPr lang="nb-NO" noProof="0" dirty="0" err="1"/>
              <a:t>viverra</a:t>
            </a:r>
            <a:r>
              <a:rPr lang="nb-NO" noProof="0" dirty="0"/>
              <a:t>. </a:t>
            </a:r>
            <a:r>
              <a:rPr lang="nb-NO" noProof="0" dirty="0" err="1"/>
              <a:t>Viverra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 </a:t>
            </a:r>
            <a:r>
              <a:rPr lang="nb-NO" noProof="0" dirty="0" err="1"/>
              <a:t>augue</a:t>
            </a:r>
            <a:r>
              <a:rPr lang="nb-NO" noProof="0" dirty="0"/>
              <a:t> </a:t>
            </a:r>
            <a:r>
              <a:rPr lang="nb-NO" noProof="0" dirty="0" err="1"/>
              <a:t>tortor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mattis</a:t>
            </a:r>
            <a:r>
              <a:rPr lang="nb-NO" noProof="0" dirty="0"/>
              <a:t> </a:t>
            </a:r>
            <a:r>
              <a:rPr lang="nb-NO" noProof="0" dirty="0" err="1"/>
              <a:t>lectus</a:t>
            </a:r>
            <a:r>
              <a:rPr lang="nb-NO" noProof="0" dirty="0"/>
              <a:t> </a:t>
            </a:r>
            <a:r>
              <a:rPr lang="nb-NO" noProof="0" dirty="0" err="1"/>
              <a:t>nisl</a:t>
            </a:r>
            <a:r>
              <a:rPr lang="nb-NO" noProof="0" dirty="0"/>
              <a:t> </a:t>
            </a:r>
            <a:r>
              <a:rPr lang="nb-NO" noProof="0" dirty="0" err="1"/>
              <a:t>mattis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. </a:t>
            </a:r>
            <a:r>
              <a:rPr lang="nb-NO" noProof="0" dirty="0" err="1"/>
              <a:t>Sit</a:t>
            </a:r>
            <a:r>
              <a:rPr lang="nb-NO" noProof="0" dirty="0"/>
              <a:t> eget </a:t>
            </a:r>
            <a:r>
              <a:rPr lang="nb-NO" noProof="0" dirty="0" err="1"/>
              <a:t>elementum</a:t>
            </a:r>
            <a:r>
              <a:rPr lang="nb-NO" noProof="0" dirty="0"/>
              <a:t> id in. Non </a:t>
            </a:r>
            <a:r>
              <a:rPr lang="nb-NO" noProof="0" dirty="0" err="1"/>
              <a:t>turpis</a:t>
            </a:r>
            <a:r>
              <a:rPr lang="nb-NO" noProof="0" dirty="0"/>
              <a:t> </a:t>
            </a:r>
            <a:r>
              <a:rPr lang="nb-NO" noProof="0" dirty="0" err="1"/>
              <a:t>faucibus</a:t>
            </a:r>
            <a:r>
              <a:rPr lang="nb-NO" noProof="0" dirty="0"/>
              <a:t> </a:t>
            </a:r>
            <a:r>
              <a:rPr lang="nb-NO" noProof="0" dirty="0" err="1"/>
              <a:t>cras</a:t>
            </a:r>
            <a:r>
              <a:rPr lang="nb-NO" noProof="0" dirty="0"/>
              <a:t> </a:t>
            </a:r>
            <a:r>
              <a:rPr lang="nb-NO" noProof="0" dirty="0" err="1"/>
              <a:t>bibendum</a:t>
            </a:r>
            <a:r>
              <a:rPr lang="nb-NO" noProof="0" dirty="0"/>
              <a:t> </a:t>
            </a:r>
            <a:r>
              <a:rPr lang="nb-NO" noProof="0" dirty="0" err="1"/>
              <a:t>tempor</a:t>
            </a:r>
            <a:r>
              <a:rPr lang="nb-NO" noProof="0" dirty="0"/>
              <a:t>, </a:t>
            </a:r>
            <a:r>
              <a:rPr lang="nb-NO" noProof="0" dirty="0" err="1"/>
              <a:t>purus</a:t>
            </a:r>
            <a:r>
              <a:rPr lang="nb-NO" noProof="0" dirty="0"/>
              <a:t> </a:t>
            </a:r>
            <a:r>
              <a:rPr lang="nb-NO" noProof="0" dirty="0" err="1"/>
              <a:t>etiam</a:t>
            </a:r>
            <a:r>
              <a:rPr lang="nb-NO" noProof="0" dirty="0"/>
              <a:t> </a:t>
            </a:r>
            <a:r>
              <a:rPr lang="nb-NO" noProof="0" dirty="0" err="1"/>
              <a:t>eleifend</a:t>
            </a:r>
            <a:r>
              <a:rPr lang="nb-NO" noProof="0" dirty="0"/>
              <a:t>.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AF7C531-DC0B-C44F-A390-4CE8DAACF8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1725" y="1452986"/>
            <a:ext cx="374904" cy="31242"/>
          </a:xfrm>
          <a:prstGeom prst="rect">
            <a:avLst/>
          </a:prstGeom>
        </p:spPr>
      </p:pic>
      <p:pic>
        <p:nvPicPr>
          <p:cNvPr id="13" name="Picture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3E38FB9-8110-9D41-9806-3F7F5ACB2D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895" y="331786"/>
            <a:ext cx="1273589" cy="66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626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gområ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0F253DA3-856F-D646-A909-7E47145970E8}"/>
              </a:ext>
            </a:extLst>
          </p:cNvPr>
          <p:cNvSpPr/>
          <p:nvPr userDrawn="1"/>
        </p:nvSpPr>
        <p:spPr>
          <a:xfrm>
            <a:off x="7999464" y="4669368"/>
            <a:ext cx="349310" cy="40246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b="1" i="0"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26" name="Bilde 34">
            <a:extLst>
              <a:ext uri="{FF2B5EF4-FFF2-40B4-BE49-F238E27FC236}">
                <a16:creationId xmlns:a16="http://schemas.microsoft.com/office/drawing/2014/main" id="{1B8B7E4C-7DE5-AB49-BEFB-877AB5DD22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622" y="4896733"/>
            <a:ext cx="259239" cy="362495"/>
          </a:xfrm>
          <a:prstGeom prst="rect">
            <a:avLst/>
          </a:prstGeom>
        </p:spPr>
      </p:pic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FB1B3E5D-C10E-D34D-ADBC-473BB34F02D1}"/>
              </a:ext>
            </a:extLst>
          </p:cNvPr>
          <p:cNvSpPr/>
          <p:nvPr userDrawn="1"/>
        </p:nvSpPr>
        <p:spPr>
          <a:xfrm>
            <a:off x="7999464" y="3756805"/>
            <a:ext cx="349310" cy="40246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b="1" i="0"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25" name="Bilde 31">
            <a:extLst>
              <a:ext uri="{FF2B5EF4-FFF2-40B4-BE49-F238E27FC236}">
                <a16:creationId xmlns:a16="http://schemas.microsoft.com/office/drawing/2014/main" id="{2FA37AB7-86E0-9148-B93E-A115424F7B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113" y="3981738"/>
            <a:ext cx="246110" cy="344137"/>
          </a:xfrm>
          <a:prstGeom prst="rect">
            <a:avLst/>
          </a:prstGeom>
        </p:spPr>
      </p:pic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5CF37723-AD98-2045-9E09-F187C3788E88}"/>
              </a:ext>
            </a:extLst>
          </p:cNvPr>
          <p:cNvSpPr/>
          <p:nvPr userDrawn="1"/>
        </p:nvSpPr>
        <p:spPr>
          <a:xfrm>
            <a:off x="7992515" y="2671299"/>
            <a:ext cx="349310" cy="40246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b="1" i="0"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22" name="Bilde 23">
            <a:extLst>
              <a:ext uri="{FF2B5EF4-FFF2-40B4-BE49-F238E27FC236}">
                <a16:creationId xmlns:a16="http://schemas.microsoft.com/office/drawing/2014/main" id="{F3053E50-2C5E-C843-ADE1-90285D7227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37"/>
          <a:stretch/>
        </p:blipFill>
        <p:spPr>
          <a:xfrm>
            <a:off x="8025476" y="2689899"/>
            <a:ext cx="283385" cy="322009"/>
          </a:xfrm>
          <a:prstGeom prst="rect">
            <a:avLst/>
          </a:prstGeom>
        </p:spPr>
      </p:pic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10DEA8A6-6D0C-1745-90E3-A73CAF56C8EE}"/>
              </a:ext>
            </a:extLst>
          </p:cNvPr>
          <p:cNvSpPr/>
          <p:nvPr userDrawn="1"/>
        </p:nvSpPr>
        <p:spPr>
          <a:xfrm>
            <a:off x="7992515" y="1745178"/>
            <a:ext cx="349310" cy="40246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b="1" i="0"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23" name="Bilde 27">
            <a:extLst>
              <a:ext uri="{FF2B5EF4-FFF2-40B4-BE49-F238E27FC236}">
                <a16:creationId xmlns:a16="http://schemas.microsoft.com/office/drawing/2014/main" id="{EB31680E-4A34-0E4F-86E6-CCFF8815A3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36"/>
          <a:stretch/>
        </p:blipFill>
        <p:spPr>
          <a:xfrm>
            <a:off x="8021680" y="1781398"/>
            <a:ext cx="290978" cy="301757"/>
          </a:xfrm>
          <a:prstGeom prst="rect">
            <a:avLst/>
          </a:prstGeom>
        </p:spPr>
      </p:pic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6141AD46-7E1F-7546-A746-7F602CD6FEAA}"/>
              </a:ext>
            </a:extLst>
          </p:cNvPr>
          <p:cNvSpPr/>
          <p:nvPr userDrawn="1"/>
        </p:nvSpPr>
        <p:spPr>
          <a:xfrm>
            <a:off x="4311317" y="4860037"/>
            <a:ext cx="349310" cy="40246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b="1" i="0"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21" name="Bilde 19">
            <a:extLst>
              <a:ext uri="{FF2B5EF4-FFF2-40B4-BE49-F238E27FC236}">
                <a16:creationId xmlns:a16="http://schemas.microsoft.com/office/drawing/2014/main" id="{E0D7F970-3DF7-DF4B-A4AB-AC8909CD4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92"/>
          <a:stretch/>
        </p:blipFill>
        <p:spPr>
          <a:xfrm>
            <a:off x="4332253" y="5256564"/>
            <a:ext cx="298516" cy="336053"/>
          </a:xfrm>
          <a:prstGeom prst="rect">
            <a:avLst/>
          </a:prstGeom>
        </p:spPr>
      </p:pic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7BF9C315-A7FD-B04F-9F42-07667392B971}"/>
              </a:ext>
            </a:extLst>
          </p:cNvPr>
          <p:cNvSpPr/>
          <p:nvPr userDrawn="1"/>
        </p:nvSpPr>
        <p:spPr>
          <a:xfrm>
            <a:off x="4311317" y="3739160"/>
            <a:ext cx="349310" cy="40246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b="1" i="0"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20" name="Bilde 17">
            <a:extLst>
              <a:ext uri="{FF2B5EF4-FFF2-40B4-BE49-F238E27FC236}">
                <a16:creationId xmlns:a16="http://schemas.microsoft.com/office/drawing/2014/main" id="{F6B51D86-0626-B44D-9FB1-DBC2C40032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8556"/>
          <a:stretch/>
        </p:blipFill>
        <p:spPr>
          <a:xfrm>
            <a:off x="4346491" y="4166098"/>
            <a:ext cx="276998" cy="315452"/>
          </a:xfrm>
          <a:prstGeom prst="rect">
            <a:avLst/>
          </a:prstGeom>
        </p:spPr>
      </p:pic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141FEF88-362A-6446-8214-6CE6CEFD705C}"/>
              </a:ext>
            </a:extLst>
          </p:cNvPr>
          <p:cNvSpPr/>
          <p:nvPr userDrawn="1"/>
        </p:nvSpPr>
        <p:spPr>
          <a:xfrm>
            <a:off x="4311317" y="2647779"/>
            <a:ext cx="349310" cy="40246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b="1" i="0">
                <a:cs typeface="Arial" panose="020B0604020202020204" pitchFamily="34" charset="0"/>
              </a:rPr>
              <a:t>  </a:t>
            </a:r>
          </a:p>
        </p:txBody>
      </p:sp>
      <p:grpSp>
        <p:nvGrpSpPr>
          <p:cNvPr id="27" name="Gruppe 5">
            <a:extLst>
              <a:ext uri="{FF2B5EF4-FFF2-40B4-BE49-F238E27FC236}">
                <a16:creationId xmlns:a16="http://schemas.microsoft.com/office/drawing/2014/main" id="{A26E268E-F3A5-F642-B7B3-8A887BB0745A}"/>
              </a:ext>
            </a:extLst>
          </p:cNvPr>
          <p:cNvGrpSpPr/>
          <p:nvPr userDrawn="1"/>
        </p:nvGrpSpPr>
        <p:grpSpPr>
          <a:xfrm>
            <a:off x="4336875" y="2877274"/>
            <a:ext cx="298192" cy="321797"/>
            <a:chOff x="3238825" y="1865959"/>
            <a:chExt cx="362046" cy="390706"/>
          </a:xfrm>
        </p:grpSpPr>
        <p:pic>
          <p:nvPicPr>
            <p:cNvPr id="28" name="Bilde 20">
              <a:extLst>
                <a:ext uri="{FF2B5EF4-FFF2-40B4-BE49-F238E27FC236}">
                  <a16:creationId xmlns:a16="http://schemas.microsoft.com/office/drawing/2014/main" id="{7738A70F-5A82-784E-95DA-7E6D03E7CC8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028"/>
            <a:stretch/>
          </p:blipFill>
          <p:spPr>
            <a:xfrm>
              <a:off x="3238825" y="1865959"/>
              <a:ext cx="359665" cy="65236"/>
            </a:xfrm>
            <a:prstGeom prst="rect">
              <a:avLst/>
            </a:prstGeom>
          </p:spPr>
        </p:pic>
        <p:pic>
          <p:nvPicPr>
            <p:cNvPr id="29" name="Bilde 4">
              <a:extLst>
                <a:ext uri="{FF2B5EF4-FFF2-40B4-BE49-F238E27FC236}">
                  <a16:creationId xmlns:a16="http://schemas.microsoft.com/office/drawing/2014/main" id="{EBCBF5C1-3BDE-664D-9B50-43D84DE0ED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6071" y="1951865"/>
              <a:ext cx="304800" cy="304800"/>
            </a:xfrm>
            <a:prstGeom prst="rect">
              <a:avLst/>
            </a:prstGeom>
          </p:spPr>
        </p:pic>
      </p:grp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C4282CCC-E586-504E-B944-43A2E8AA69E1}"/>
              </a:ext>
            </a:extLst>
          </p:cNvPr>
          <p:cNvSpPr/>
          <p:nvPr userDrawn="1"/>
        </p:nvSpPr>
        <p:spPr>
          <a:xfrm>
            <a:off x="4311317" y="1745178"/>
            <a:ext cx="349310" cy="40246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b="1" i="0"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17" name="Bilde 8">
            <a:extLst>
              <a:ext uri="{FF2B5EF4-FFF2-40B4-BE49-F238E27FC236}">
                <a16:creationId xmlns:a16="http://schemas.microsoft.com/office/drawing/2014/main" id="{F9E8CE9D-98A3-F248-8EDC-2F213346DF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71"/>
          <a:stretch/>
        </p:blipFill>
        <p:spPr>
          <a:xfrm>
            <a:off x="4336875" y="1779062"/>
            <a:ext cx="289272" cy="277999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74D87393-D938-364D-8E54-AC75EE44BA57}"/>
              </a:ext>
            </a:extLst>
          </p:cNvPr>
          <p:cNvSpPr/>
          <p:nvPr userDrawn="1"/>
        </p:nvSpPr>
        <p:spPr>
          <a:xfrm>
            <a:off x="754006" y="4853997"/>
            <a:ext cx="349310" cy="40246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b="1" i="0"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24" name="Bilde 29">
            <a:extLst>
              <a:ext uri="{FF2B5EF4-FFF2-40B4-BE49-F238E27FC236}">
                <a16:creationId xmlns:a16="http://schemas.microsoft.com/office/drawing/2014/main" id="{3C65AB50-1D3B-3E43-ACBA-2F63D0E78C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13"/>
          <a:stretch/>
        </p:blipFill>
        <p:spPr>
          <a:xfrm>
            <a:off x="789557" y="5070866"/>
            <a:ext cx="287824" cy="307431"/>
          </a:xfrm>
          <a:prstGeom prst="rect">
            <a:avLst/>
          </a:prstGeom>
        </p:spPr>
      </p:pic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DC76A1CB-4C6B-AC4E-89AE-BD0A5A6CE2D4}"/>
              </a:ext>
            </a:extLst>
          </p:cNvPr>
          <p:cNvSpPr/>
          <p:nvPr userDrawn="1"/>
        </p:nvSpPr>
        <p:spPr>
          <a:xfrm>
            <a:off x="754006" y="3752201"/>
            <a:ext cx="349310" cy="40246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b="1" i="0"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18" name="Bilde 10">
            <a:extLst>
              <a:ext uri="{FF2B5EF4-FFF2-40B4-BE49-F238E27FC236}">
                <a16:creationId xmlns:a16="http://schemas.microsoft.com/office/drawing/2014/main" id="{8D3EAD9C-65B0-3740-B8F2-3861927040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74"/>
          <a:stretch/>
        </p:blipFill>
        <p:spPr>
          <a:xfrm>
            <a:off x="772793" y="3965749"/>
            <a:ext cx="301379" cy="337243"/>
          </a:xfrm>
          <a:prstGeom prst="rect">
            <a:avLst/>
          </a:prstGeom>
        </p:spPr>
      </p:pic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E80488AB-82C3-4540-9B04-D31F6D450248}"/>
              </a:ext>
            </a:extLst>
          </p:cNvPr>
          <p:cNvSpPr/>
          <p:nvPr userDrawn="1"/>
        </p:nvSpPr>
        <p:spPr>
          <a:xfrm>
            <a:off x="754006" y="2676631"/>
            <a:ext cx="349310" cy="40246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b="1" i="0"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16" name="Bilde 6">
            <a:extLst>
              <a:ext uri="{FF2B5EF4-FFF2-40B4-BE49-F238E27FC236}">
                <a16:creationId xmlns:a16="http://schemas.microsoft.com/office/drawing/2014/main" id="{DCB22CFB-0F3A-024D-B4D7-EF7548ADA2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49"/>
          <a:stretch/>
        </p:blipFill>
        <p:spPr>
          <a:xfrm>
            <a:off x="783445" y="2870155"/>
            <a:ext cx="280076" cy="286092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50F8879-17BB-1447-84E1-8C9756F2DEBA}"/>
              </a:ext>
            </a:extLst>
          </p:cNvPr>
          <p:cNvSpPr/>
          <p:nvPr userDrawn="1"/>
        </p:nvSpPr>
        <p:spPr>
          <a:xfrm>
            <a:off x="754006" y="1727237"/>
            <a:ext cx="349310" cy="40246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b="1" i="0">
                <a:cs typeface="Arial" panose="020B0604020202020204" pitchFamily="34" charset="0"/>
              </a:rPr>
              <a:t>  </a:t>
            </a:r>
          </a:p>
        </p:txBody>
      </p:sp>
      <p:sp>
        <p:nvSpPr>
          <p:cNvPr id="12" name="TekstSylinder 1">
            <a:extLst>
              <a:ext uri="{FF2B5EF4-FFF2-40B4-BE49-F238E27FC236}">
                <a16:creationId xmlns:a16="http://schemas.microsoft.com/office/drawing/2014/main" id="{A4D5C8E8-E5CC-5A46-9F47-C33480821F94}"/>
              </a:ext>
            </a:extLst>
          </p:cNvPr>
          <p:cNvSpPr txBox="1"/>
          <p:nvPr userDrawn="1"/>
        </p:nvSpPr>
        <p:spPr>
          <a:xfrm>
            <a:off x="1177369" y="1690062"/>
            <a:ext cx="242527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Skatt</a:t>
            </a: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Rådgivning og praktisk hjelp innen norsk og internasjonal skatt.</a:t>
            </a:r>
          </a:p>
          <a:p>
            <a:endParaRPr lang="nb-NO" sz="12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12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Merverdiavgift</a:t>
            </a: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Hjelp til å få øye på de gode løsningene, og sikre at du får de fradragene du skal ha.</a:t>
            </a:r>
          </a:p>
          <a:p>
            <a:endParaRPr lang="nb-NO" sz="12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12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Fast eiendom</a:t>
            </a: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 samarbeid med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Azets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har vi et komplett tilbud til deg i eiendomsbransjen</a:t>
            </a:r>
          </a:p>
          <a:p>
            <a:endParaRPr lang="nb-NO" sz="1200" b="0" i="0" u="none" strike="noStrike" kern="1200" baseline="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nb-NO" sz="1200" b="0" i="0" u="none" strike="noStrike" kern="1200" baseline="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nb-NO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Offentlige anskaffelser</a:t>
            </a: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 hjelper offentlige oppdragsgivere og private aktører som leverer varer og tjenester til offentlig sektor.</a:t>
            </a:r>
          </a:p>
          <a:p>
            <a:endParaRPr lang="nb-NO" sz="1000" b="0" i="0" u="none" strike="noStrike" baseline="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5" name="Bilde 3">
            <a:extLst>
              <a:ext uri="{FF2B5EF4-FFF2-40B4-BE49-F238E27FC236}">
                <a16:creationId xmlns:a16="http://schemas.microsoft.com/office/drawing/2014/main" id="{13A09A7D-00DB-2249-87EE-7D8E223206C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83" y="1775527"/>
            <a:ext cx="250342" cy="35005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15FD9-7F1B-49C3-8F3C-9E3E32521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4248135-69AC-4C83-A3C9-40B3BFD79C13}" type="datetime1">
              <a:rPr lang="nb-NO" smtClean="0"/>
              <a:pPr/>
              <a:t>26.10.2022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A739C-16FC-4648-A9D9-D68193272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71377-BB71-437B-B15B-027AD7244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1A99285-D24F-4317-981F-CFA6562AE3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kstSylinder 11">
            <a:extLst>
              <a:ext uri="{FF2B5EF4-FFF2-40B4-BE49-F238E27FC236}">
                <a16:creationId xmlns:a16="http://schemas.microsoft.com/office/drawing/2014/main" id="{3DE11815-2B03-0544-928F-D332187A9E3A}"/>
              </a:ext>
            </a:extLst>
          </p:cNvPr>
          <p:cNvSpPr txBox="1"/>
          <p:nvPr userDrawn="1"/>
        </p:nvSpPr>
        <p:spPr>
          <a:xfrm>
            <a:off x="4709666" y="1690062"/>
            <a:ext cx="242527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Selskapsrett</a:t>
            </a: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 hjelper til når du skal starte, drive, selge eller avvikle et selskap.</a:t>
            </a:r>
          </a:p>
          <a:p>
            <a:endParaRPr lang="nb-NO" sz="1200" b="0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nb-NO" sz="1200" b="0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nb-NO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M&amp;A – Fusjon og oppkjøp</a:t>
            </a: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Praktisk tilnærming til kompliserte og omfattende prosesser. La oss se på det sammen med deg.</a:t>
            </a:r>
          </a:p>
          <a:p>
            <a:endParaRPr lang="nb-NO" sz="12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12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Arbeidsrett</a:t>
            </a: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 tett kontakt med bedriftens ledelse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rådgir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vi innen alle områder av arbeidsretten.</a:t>
            </a:r>
          </a:p>
          <a:p>
            <a:endParaRPr lang="nb-NO" sz="12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12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Personvern</a:t>
            </a: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 kjenner de nye reglene og vet hvordan du bør forholde deg til dem.</a:t>
            </a:r>
          </a:p>
          <a:p>
            <a:endParaRPr lang="nb-NO" sz="1100" b="0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nb-NO" sz="1100" b="0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nb-NO" sz="11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11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kstSylinder 14">
            <a:extLst>
              <a:ext uri="{FF2B5EF4-FFF2-40B4-BE49-F238E27FC236}">
                <a16:creationId xmlns:a16="http://schemas.microsoft.com/office/drawing/2014/main" id="{3BE3224B-B127-BC4E-8FDB-235CB1B2700B}"/>
              </a:ext>
            </a:extLst>
          </p:cNvPr>
          <p:cNvSpPr txBox="1"/>
          <p:nvPr userDrawn="1"/>
        </p:nvSpPr>
        <p:spPr>
          <a:xfrm>
            <a:off x="8414657" y="1690062"/>
            <a:ext cx="24252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Kontrakter</a:t>
            </a: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Gode kontrakter og avtaler sikrer din bedrifts interesser.</a:t>
            </a:r>
          </a:p>
          <a:p>
            <a:endParaRPr lang="nb-NO" sz="12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12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Konkurs, insolvens og restrukturering</a:t>
            </a: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 hjelper selskap som har økonomiske problemer med en rekke problemstillinger.</a:t>
            </a:r>
          </a:p>
          <a:p>
            <a:endParaRPr lang="nb-NO" sz="12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12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Pengekrav</a:t>
            </a: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 kan hjelpe kreditorer med inndrivelse av pengekrav.</a:t>
            </a:r>
          </a:p>
          <a:p>
            <a:endParaRPr lang="nb-NO" sz="12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12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Internasjonal virksomhet</a:t>
            </a: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Få hjelp i mer enn 100 land via vårt internasjonale nettverk.</a:t>
            </a:r>
          </a:p>
          <a:p>
            <a:r>
              <a:rPr lang="nb-NO" sz="11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</a:p>
          <a:p>
            <a:endParaRPr lang="nb-NO" sz="900" b="0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nb-NO" sz="9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 mer på vår nettside:</a:t>
            </a:r>
          </a:p>
          <a:p>
            <a:r>
              <a:rPr lang="nb-NO" sz="9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www.magnuslegal.no</a:t>
            </a:r>
            <a:r>
              <a:rPr lang="nb-NO" sz="9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lang="nb-NO" sz="9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fagomraader</a:t>
            </a:r>
            <a:r>
              <a:rPr lang="nb-NO" sz="9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endParaRPr lang="nb-NO" sz="900" b="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1000" b="0" i="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16814A7D-F90C-554B-A283-385AA71664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41222"/>
            <a:ext cx="9086193" cy="68077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32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Våre</a:t>
            </a:r>
            <a:r>
              <a:rPr lang="en-US" dirty="0"/>
              <a:t> </a:t>
            </a:r>
            <a:r>
              <a:rPr lang="en-US" dirty="0" err="1"/>
              <a:t>fagområder</a:t>
            </a:r>
            <a:endParaRPr lang="en-US" dirty="0"/>
          </a:p>
        </p:txBody>
      </p:sp>
      <p:pic>
        <p:nvPicPr>
          <p:cNvPr id="44" name="Graphic 43">
            <a:extLst>
              <a:ext uri="{FF2B5EF4-FFF2-40B4-BE49-F238E27FC236}">
                <a16:creationId xmlns:a16="http://schemas.microsoft.com/office/drawing/2014/main" id="{89153FCA-3887-434A-A563-748C55EF61D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62000" y="622087"/>
            <a:ext cx="374904" cy="31242"/>
          </a:xfrm>
          <a:prstGeom prst="rect">
            <a:avLst/>
          </a:prstGeom>
        </p:spPr>
      </p:pic>
      <p:pic>
        <p:nvPicPr>
          <p:cNvPr id="45" name="Picture 4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CFC2E3C-F88F-E544-A359-08B4E36C93B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895" y="331786"/>
            <a:ext cx="1273589" cy="66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217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15FD9-7F1B-49C3-8F3C-9E3E32521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4248135-69AC-4C83-A3C9-40B3BFD79C13}" type="datetime1">
              <a:rPr lang="nb-NO" smtClean="0"/>
              <a:pPr/>
              <a:t>26.10.2022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A739C-16FC-4648-A9D9-D68193272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71377-BB71-437B-B15B-027AD7244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1A99285-D24F-4317-981F-CFA6562AE39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34FF5E7-08DA-1545-9FB5-59E4D61306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895" y="331786"/>
            <a:ext cx="1273589" cy="66410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E9120D70-503B-0543-89B4-B2A0A583D7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516" y="1113727"/>
            <a:ext cx="10840968" cy="680776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32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noProof="0" dirty="0"/>
              <a:t>Overskrift 1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18DF0BCF-E0C6-9142-9445-374C389D50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65306" y="933163"/>
            <a:ext cx="374904" cy="3124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7D159-3183-3B4E-A315-8F82932C01E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77282" y="1941845"/>
            <a:ext cx="5017138" cy="3600702"/>
          </a:xfrm>
        </p:spPr>
        <p:txBody>
          <a:bodyPr/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CC474FC-E8AC-174E-AE07-732E5BFCDE6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98626" y="1941845"/>
            <a:ext cx="5017138" cy="3600702"/>
          </a:xfrm>
        </p:spPr>
        <p:txBody>
          <a:bodyPr/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4234340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gdeteks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3C331-EACD-4C65-966B-8E8467E7E3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516" y="1113727"/>
            <a:ext cx="10840968" cy="680776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32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noProof="0" dirty="0"/>
              <a:t>Overskrift 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15FD9-7F1B-49C3-8F3C-9E3E32521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4248135-69AC-4C83-A3C9-40B3BFD79C13}" type="datetime1">
              <a:rPr lang="nb-NO" smtClean="0"/>
              <a:pPr/>
              <a:t>26.10.2022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A739C-16FC-4648-A9D9-D68193272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71377-BB71-437B-B15B-027AD7244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1A99285-D24F-4317-981F-CFA6562AE39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172551D-65E1-BC49-8896-1121F36E8D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895" y="331786"/>
            <a:ext cx="1273589" cy="66410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D617CAF-21E6-9949-A13C-5B0FF79610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65306" y="933163"/>
            <a:ext cx="374904" cy="31242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CD85A79-1BC2-F74D-992A-FDE712E9197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6275" y="1947635"/>
            <a:ext cx="10839450" cy="3807523"/>
          </a:xfrm>
        </p:spPr>
        <p:txBody>
          <a:bodyPr/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700821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ngdeteks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15FD9-7F1B-49C3-8F3C-9E3E32521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4248135-69AC-4C83-A3C9-40B3BFD79C13}" type="datetime1">
              <a:rPr lang="nb-NO" smtClean="0"/>
              <a:pPr/>
              <a:t>26.10.2022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A739C-16FC-4648-A9D9-D68193272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71377-BB71-437B-B15B-027AD7244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1A99285-D24F-4317-981F-CFA6562AE39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9FC078F-22DA-444C-9876-C8B145E038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65306" y="933163"/>
            <a:ext cx="374904" cy="31242"/>
          </a:xfrm>
          <a:prstGeom prst="rect">
            <a:avLst/>
          </a:prstGeom>
        </p:spPr>
      </p:pic>
      <p:pic>
        <p:nvPicPr>
          <p:cNvPr id="14" name="Picture 1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C5EB2B2-E2B8-C749-A424-BC7FCFA5A2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895" y="331786"/>
            <a:ext cx="1273589" cy="66410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D2F3F44C-4156-674F-BF54-33866B041A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516" y="1113727"/>
            <a:ext cx="10840968" cy="680776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32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noProof="0" dirty="0"/>
              <a:t>Overskrift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70139-011C-9443-A349-105252A1762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76275" y="1941513"/>
            <a:ext cx="6707188" cy="3802760"/>
          </a:xfrm>
        </p:spPr>
        <p:txBody>
          <a:bodyPr/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F3CF82B-8605-7842-B278-868F9D31ADC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750175" y="1941513"/>
            <a:ext cx="3679314" cy="3802760"/>
          </a:xfrm>
        </p:spPr>
        <p:txBody>
          <a:bodyPr/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862936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teks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D4926-3E8B-4262-B9C8-2302F9BB77C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22564" y="2350850"/>
            <a:ext cx="6146871" cy="307978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Sed </a:t>
            </a:r>
            <a:r>
              <a:rPr lang="nb-NO" noProof="0" dirty="0" err="1"/>
              <a:t>viverra</a:t>
            </a:r>
            <a:r>
              <a:rPr lang="nb-NO" noProof="0" dirty="0"/>
              <a:t> </a:t>
            </a:r>
            <a:r>
              <a:rPr lang="nb-NO" noProof="0" dirty="0" err="1"/>
              <a:t>ultricies</a:t>
            </a:r>
            <a:r>
              <a:rPr lang="nb-NO" noProof="0" dirty="0"/>
              <a:t> </a:t>
            </a:r>
            <a:r>
              <a:rPr lang="nb-NO" noProof="0" dirty="0" err="1"/>
              <a:t>habitasse</a:t>
            </a:r>
            <a:r>
              <a:rPr lang="nb-NO" noProof="0" dirty="0"/>
              <a:t> vitae. </a:t>
            </a:r>
            <a:r>
              <a:rPr lang="nb-NO" noProof="0" dirty="0" err="1"/>
              <a:t>Iaculis</a:t>
            </a:r>
            <a:r>
              <a:rPr lang="nb-NO" noProof="0" dirty="0"/>
              <a:t> </a:t>
            </a:r>
            <a:r>
              <a:rPr lang="nb-NO" noProof="0" dirty="0" err="1"/>
              <a:t>ac</a:t>
            </a:r>
            <a:r>
              <a:rPr lang="nb-NO" noProof="0" dirty="0"/>
              <a:t> </a:t>
            </a:r>
            <a:r>
              <a:rPr lang="nb-NO" noProof="0" dirty="0" err="1"/>
              <a:t>pretium</a:t>
            </a:r>
            <a:r>
              <a:rPr lang="nb-NO" noProof="0" dirty="0"/>
              <a:t> tempus </a:t>
            </a:r>
            <a:r>
              <a:rPr lang="nb-NO" noProof="0" dirty="0" err="1"/>
              <a:t>nunc</a:t>
            </a:r>
            <a:r>
              <a:rPr lang="nb-NO" noProof="0" dirty="0"/>
              <a:t>, </a:t>
            </a:r>
            <a:r>
              <a:rPr lang="nb-NO" noProof="0" dirty="0" err="1"/>
              <a:t>orci</a:t>
            </a:r>
            <a:r>
              <a:rPr lang="nb-NO" noProof="0" dirty="0"/>
              <a:t> vitae semper.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pretium</a:t>
            </a:r>
            <a:r>
              <a:rPr lang="nb-NO" noProof="0" dirty="0"/>
              <a:t> nulla </a:t>
            </a:r>
            <a:r>
              <a:rPr lang="nb-NO" noProof="0" dirty="0" err="1"/>
              <a:t>aliquet</a:t>
            </a:r>
            <a:r>
              <a:rPr lang="nb-NO" noProof="0" dirty="0"/>
              <a:t> </a:t>
            </a:r>
            <a:r>
              <a:rPr lang="nb-NO" noProof="0" dirty="0" err="1"/>
              <a:t>purus</a:t>
            </a:r>
            <a:r>
              <a:rPr lang="nb-NO" noProof="0" dirty="0"/>
              <a:t> </a:t>
            </a:r>
            <a:r>
              <a:rPr lang="nb-NO" noProof="0" dirty="0" err="1"/>
              <a:t>eu</a:t>
            </a:r>
            <a:r>
              <a:rPr lang="nb-NO" noProof="0" dirty="0"/>
              <a:t> </a:t>
            </a:r>
            <a:r>
              <a:rPr lang="nb-NO" noProof="0" dirty="0" err="1"/>
              <a:t>massa</a:t>
            </a:r>
            <a:r>
              <a:rPr lang="nb-NO" noProof="0" dirty="0"/>
              <a:t> a. Eget </a:t>
            </a:r>
            <a:r>
              <a:rPr lang="nb-NO" noProof="0" dirty="0" err="1"/>
              <a:t>molestie</a:t>
            </a:r>
            <a:r>
              <a:rPr lang="nb-NO" noProof="0" dirty="0"/>
              <a:t> </a:t>
            </a:r>
            <a:r>
              <a:rPr lang="nb-NO" noProof="0" dirty="0" err="1"/>
              <a:t>nibh</a:t>
            </a:r>
            <a:r>
              <a:rPr lang="nb-NO" noProof="0" dirty="0"/>
              <a:t> sed a </a:t>
            </a:r>
            <a:r>
              <a:rPr lang="nb-NO" noProof="0" dirty="0" err="1"/>
              <a:t>sem</a:t>
            </a:r>
            <a:r>
              <a:rPr lang="nb-NO" noProof="0" dirty="0"/>
              <a:t> </a:t>
            </a:r>
            <a:r>
              <a:rPr lang="nb-NO" noProof="0" dirty="0" err="1"/>
              <a:t>malesuada</a:t>
            </a:r>
            <a:endParaRPr lang="nb-NO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15FD9-7F1B-49C3-8F3C-9E3E32521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4248135-69AC-4C83-A3C9-40B3BFD79C13}" type="datetime1">
              <a:rPr lang="nb-NO" smtClean="0"/>
              <a:pPr/>
              <a:t>26.10.2022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A739C-16FC-4648-A9D9-D68193272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71377-BB71-437B-B15B-027AD7244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1A99285-D24F-4317-981F-CFA6562AE39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C259BF65-549E-4483-8790-609BDE11FD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22564" y="2010114"/>
            <a:ext cx="374904" cy="31242"/>
          </a:xfrm>
          <a:prstGeom prst="rect">
            <a:avLst/>
          </a:prstGeom>
        </p:spPr>
      </p:pic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67FBF9F-F029-414F-82D2-6F957A99544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895" y="331786"/>
            <a:ext cx="1273589" cy="66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652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803DF5-075F-407C-B8B4-ACF5EC3B9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516" y="808831"/>
            <a:ext cx="10840968" cy="88185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9F25B-563F-490F-AED4-CAE85D12B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516" y="1818482"/>
            <a:ext cx="10840968" cy="4351338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5BCDE-D63E-408A-B9A7-16751C5253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5516" y="6297614"/>
            <a:ext cx="27432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5DEBFB-16DB-45FF-A116-7D42FE743EF8}" type="datetime1">
              <a:rPr lang="nb-NO" smtClean="0"/>
              <a:pPr/>
              <a:t>26.10.2022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9935B-B572-40AB-A2E1-8BD5E1F925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97614"/>
            <a:ext cx="41148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567CF-A2ED-436E-BA12-1F20F0B8E0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73284" y="6297614"/>
            <a:ext cx="27432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1A99285-D24F-4317-981F-CFA6562AE3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49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61" r:id="rId3"/>
    <p:sldLayoutId id="2147483656" r:id="rId4"/>
    <p:sldLayoutId id="2147483670" r:id="rId5"/>
    <p:sldLayoutId id="2147483660" r:id="rId6"/>
    <p:sldLayoutId id="2147483664" r:id="rId7"/>
    <p:sldLayoutId id="2147483671" r:id="rId8"/>
    <p:sldLayoutId id="2147483663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62" r:id="rId15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000" b="0" i="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400" b="0" i="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200" b="0" i="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016991B-5EB8-494E-88B3-E560ED4E20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69967"/>
            <a:ext cx="6742444" cy="2387600"/>
          </a:xfrm>
        </p:spPr>
        <p:txBody>
          <a:bodyPr/>
          <a:lstStyle/>
          <a:p>
            <a:pPr algn="ctr"/>
            <a:r>
              <a:rPr lang="nb-NO" noProof="0" dirty="0" err="1"/>
              <a:t>Mva</a:t>
            </a:r>
            <a:r>
              <a:rPr lang="nb-NO" noProof="0" dirty="0"/>
              <a:t>-kompensasjon </a:t>
            </a:r>
            <a:br>
              <a:rPr lang="nb-NO" noProof="0" dirty="0"/>
            </a:br>
            <a:r>
              <a:rPr lang="nb-NO" noProof="0" dirty="0"/>
              <a:t>for</a:t>
            </a:r>
            <a:br>
              <a:rPr lang="nb-NO" noProof="0" dirty="0"/>
            </a:br>
            <a:r>
              <a:rPr lang="nb-NO" noProof="0" dirty="0"/>
              <a:t>frivillige</a:t>
            </a:r>
            <a:r>
              <a:rPr lang="nb-NO" baseline="0" noProof="0" dirty="0"/>
              <a:t> lag og </a:t>
            </a:r>
            <a:r>
              <a:rPr lang="nb-NO" baseline="0" noProof="0" dirty="0" err="1"/>
              <a:t>organisasjonar</a:t>
            </a:r>
            <a:br>
              <a:rPr lang="nb-NO" baseline="0" noProof="0" dirty="0"/>
            </a:br>
            <a:br>
              <a:rPr lang="nb-NO" noProof="0" dirty="0"/>
            </a:br>
            <a:r>
              <a:rPr lang="nb-NO" noProof="0" dirty="0"/>
              <a:t>Voss </a:t>
            </a:r>
            <a:r>
              <a:rPr lang="nb-NO" noProof="0" dirty="0" err="1"/>
              <a:t>herad</a:t>
            </a:r>
            <a:r>
              <a:rPr lang="nb-NO" noProof="0" dirty="0"/>
              <a:t>, 19.10.2022</a:t>
            </a:r>
            <a:br>
              <a:rPr lang="nb-NO" noProof="0" dirty="0"/>
            </a:br>
            <a:br>
              <a:rPr lang="nb-NO" noProof="0" dirty="0"/>
            </a:br>
            <a:r>
              <a:rPr lang="nb-NO" sz="1400" noProof="0" dirty="0"/>
              <a:t>Advokat Torgils Bryn, </a:t>
            </a:r>
            <a:r>
              <a:rPr lang="nb-NO" sz="1400" noProof="0" dirty="0" err="1"/>
              <a:t>tlf</a:t>
            </a:r>
            <a:r>
              <a:rPr lang="nb-NO" sz="1400" noProof="0" dirty="0"/>
              <a:t> 95172600, tb@magnuslegal.no</a:t>
            </a:r>
            <a:endParaRPr lang="nb-NO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7365E-D95B-1A40-A400-1A81428E59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5516" y="6297614"/>
            <a:ext cx="2743200" cy="228600"/>
          </a:xfrm>
        </p:spPr>
        <p:txBody>
          <a:bodyPr/>
          <a:lstStyle/>
          <a:p>
            <a:fld id="{ED40FF89-1995-4D3F-8D2E-173B35CCF005}" type="datetime1">
              <a:rPr lang="nb-NO" smtClean="0"/>
              <a:pPr/>
              <a:t>26.10.2022</a:t>
            </a:fld>
            <a:endParaRPr lang="en-US" dirty="0"/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0029C253-8E55-8004-A74C-C3B17ECD9495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7126027" y="1338382"/>
            <a:ext cx="4627562" cy="2276192"/>
          </a:xfrm>
        </p:spPr>
      </p:pic>
    </p:spTree>
    <p:extLst>
      <p:ext uri="{BB962C8B-B14F-4D97-AF65-F5344CB8AC3E}">
        <p14:creationId xmlns:p14="http://schemas.microsoft.com/office/powerpoint/2010/main" val="1415612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D091F0-B4AF-0146-90F3-EA538B091D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5516" y="6297614"/>
            <a:ext cx="2743200" cy="2286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4248135-69AC-4C83-A3C9-40B3BFD79C13}" type="datetime1">
              <a:rPr lang="nb-NO" smtClean="0"/>
              <a:pPr>
                <a:spcAft>
                  <a:spcPts val="600"/>
                </a:spcAft>
              </a:pPr>
              <a:t>26.10.2022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9F8521-C858-9240-9136-1996446B1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516" y="1113727"/>
            <a:ext cx="10840968" cy="680776"/>
          </a:xfrm>
        </p:spPr>
        <p:txBody>
          <a:bodyPr anchor="ctr">
            <a:normAutofit/>
          </a:bodyPr>
          <a:lstStyle/>
          <a:p>
            <a:r>
              <a:rPr lang="nb-NO" noProof="0" dirty="0"/>
              <a:t>Bygg og anlegg - kompensasjon</a:t>
            </a:r>
          </a:p>
        </p:txBody>
      </p:sp>
      <p:pic>
        <p:nvPicPr>
          <p:cNvPr id="11" name="Plassholder for innhold 10">
            <a:extLst>
              <a:ext uri="{FF2B5EF4-FFF2-40B4-BE49-F238E27FC236}">
                <a16:creationId xmlns:a16="http://schemas.microsoft.com/office/drawing/2014/main" id="{96F5D127-9533-9341-8AD4-B19171D6BBC1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384079"/>
            <a:ext cx="6707188" cy="2917627"/>
          </a:xfr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961DF-173C-1F46-98B3-E889C7DC909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750175" y="1941513"/>
            <a:ext cx="3679314" cy="3802760"/>
          </a:xfrm>
        </p:spPr>
        <p:txBody>
          <a:bodyPr>
            <a:normAutofit fontScale="92500"/>
          </a:bodyPr>
          <a:lstStyle/>
          <a:p>
            <a:r>
              <a:rPr lang="nb-NO" sz="1100" dirty="0"/>
              <a:t>Ei eige ordning under lottstift for bygging av idrettsanlegg</a:t>
            </a:r>
          </a:p>
          <a:p>
            <a:r>
              <a:rPr lang="nb-NO" sz="1100" dirty="0"/>
              <a:t>Kven kan </a:t>
            </a:r>
            <a:r>
              <a:rPr lang="nb-NO" sz="1100" dirty="0" err="1"/>
              <a:t>søkja</a:t>
            </a:r>
            <a:r>
              <a:rPr lang="nb-NO" sz="1100" dirty="0"/>
              <a:t> ?</a:t>
            </a:r>
          </a:p>
          <a:p>
            <a:pPr lvl="1"/>
            <a:r>
              <a:rPr lang="nb-NO" sz="1100" dirty="0"/>
              <a:t>Idrettslag, aksjeselskap, </a:t>
            </a:r>
            <a:r>
              <a:rPr lang="nb-NO" sz="1100" dirty="0" err="1"/>
              <a:t>stiftelsar</a:t>
            </a:r>
            <a:r>
              <a:rPr lang="nb-NO" sz="1100" dirty="0"/>
              <a:t> og </a:t>
            </a:r>
            <a:r>
              <a:rPr lang="nb-NO" sz="1100" dirty="0" err="1"/>
              <a:t>samanslutningar</a:t>
            </a:r>
            <a:endParaRPr lang="nb-NO" sz="1100" dirty="0"/>
          </a:p>
          <a:p>
            <a:pPr lvl="1"/>
            <a:r>
              <a:rPr lang="nb-NO" sz="1100" dirty="0"/>
              <a:t>Må ha godkjent </a:t>
            </a:r>
            <a:r>
              <a:rPr lang="nb-NO" sz="1100" dirty="0" err="1"/>
              <a:t>spelemiddelsøknad</a:t>
            </a:r>
            <a:endParaRPr lang="nb-NO" sz="1100" dirty="0"/>
          </a:p>
          <a:p>
            <a:r>
              <a:rPr lang="nb-NO" sz="1100" dirty="0"/>
              <a:t>For anlegg som er påbegynt etter 1. januar 2010, ferdigstilt og med minst kr 15 000 i </a:t>
            </a:r>
            <a:r>
              <a:rPr lang="nb-NO" sz="1100" dirty="0" err="1"/>
              <a:t>mva</a:t>
            </a:r>
            <a:r>
              <a:rPr lang="nb-NO" sz="1100" dirty="0"/>
              <a:t>-beløp</a:t>
            </a:r>
          </a:p>
          <a:p>
            <a:r>
              <a:rPr lang="nb-NO" sz="1100" dirty="0"/>
              <a:t>Søknadsfrist er </a:t>
            </a:r>
            <a:r>
              <a:rPr lang="nb-NO" sz="1100" b="1" dirty="0"/>
              <a:t>1. mars</a:t>
            </a:r>
            <a:r>
              <a:rPr lang="nb-NO" sz="1100" dirty="0"/>
              <a:t>.</a:t>
            </a:r>
          </a:p>
          <a:p>
            <a:r>
              <a:rPr lang="nb-NO" sz="1100" dirty="0"/>
              <a:t>Vedlegg (som for søknad om </a:t>
            </a:r>
            <a:r>
              <a:rPr lang="nb-NO" sz="1100" dirty="0" err="1"/>
              <a:t>spelemidlar</a:t>
            </a:r>
            <a:r>
              <a:rPr lang="nb-NO" sz="1100" dirty="0"/>
              <a:t>):</a:t>
            </a:r>
          </a:p>
          <a:p>
            <a:pPr lvl="1"/>
            <a:r>
              <a:rPr lang="nb-NO" sz="1100" dirty="0" err="1"/>
              <a:t>Rekneskapssamandrag</a:t>
            </a:r>
            <a:r>
              <a:rPr lang="nb-NO" sz="1100" dirty="0"/>
              <a:t> som gjev ei oppstilling av finansieringa og </a:t>
            </a:r>
            <a:r>
              <a:rPr lang="nb-NO" sz="1100" dirty="0" err="1"/>
              <a:t>eit</a:t>
            </a:r>
            <a:r>
              <a:rPr lang="nb-NO" sz="1100" dirty="0"/>
              <a:t> </a:t>
            </a:r>
            <a:r>
              <a:rPr lang="nb-NO" sz="1100" dirty="0" err="1"/>
              <a:t>samandrag</a:t>
            </a:r>
            <a:r>
              <a:rPr lang="nb-NO" sz="1100" dirty="0"/>
              <a:t> av </a:t>
            </a:r>
            <a:r>
              <a:rPr lang="nb-NO" sz="1100" dirty="0" err="1"/>
              <a:t>hovudpostar</a:t>
            </a:r>
            <a:r>
              <a:rPr lang="nb-NO" sz="1100" dirty="0"/>
              <a:t> i </a:t>
            </a:r>
            <a:r>
              <a:rPr lang="nb-NO" sz="1100" dirty="0" err="1"/>
              <a:t>rekneskapet</a:t>
            </a:r>
            <a:r>
              <a:rPr lang="nb-NO" sz="1100" dirty="0"/>
              <a:t>. Signert av laget, kommunen og revisor</a:t>
            </a:r>
          </a:p>
          <a:p>
            <a:pPr lvl="1"/>
            <a:r>
              <a:rPr lang="nb-NO" sz="1100" dirty="0"/>
              <a:t>Revisorrapport  </a:t>
            </a:r>
            <a:r>
              <a:rPr lang="nb-NO" sz="1100" dirty="0" err="1"/>
              <a:t>frå</a:t>
            </a:r>
            <a:r>
              <a:rPr lang="nb-NO" sz="1100" dirty="0"/>
              <a:t> kommunen sin revisor, og avtalt </a:t>
            </a:r>
            <a:r>
              <a:rPr lang="nb-NO" sz="1100" dirty="0" err="1"/>
              <a:t>kontrollhandlingar</a:t>
            </a:r>
            <a:r>
              <a:rPr lang="nb-NO" sz="1100" dirty="0"/>
              <a:t> (ISRS 4400)</a:t>
            </a:r>
          </a:p>
          <a:p>
            <a:pPr lvl="1"/>
            <a:endParaRPr lang="nb-NO" sz="1100" dirty="0"/>
          </a:p>
          <a:p>
            <a:r>
              <a:rPr lang="nb-NO" sz="1300" dirty="0" err="1"/>
              <a:t>Koommunen</a:t>
            </a:r>
            <a:r>
              <a:rPr lang="nb-NO" sz="1300" dirty="0"/>
              <a:t> står som byggherre, der </a:t>
            </a:r>
            <a:r>
              <a:rPr lang="nb-NO" sz="1300" dirty="0" err="1"/>
              <a:t>mva</a:t>
            </a:r>
            <a:r>
              <a:rPr lang="nb-NO" sz="1300" dirty="0"/>
              <a:t> blir refundert som </a:t>
            </a:r>
            <a:r>
              <a:rPr lang="nb-NO" sz="1300" dirty="0" err="1"/>
              <a:t>inng</a:t>
            </a:r>
            <a:r>
              <a:rPr lang="nb-NO" sz="1300" dirty="0"/>
              <a:t> </a:t>
            </a:r>
            <a:r>
              <a:rPr lang="nb-NO" sz="1300" dirty="0" err="1"/>
              <a:t>mva</a:t>
            </a:r>
            <a:r>
              <a:rPr lang="nb-NO" sz="1300" dirty="0"/>
              <a:t> til kommunen etter den </a:t>
            </a:r>
            <a:r>
              <a:rPr lang="nb-NO" sz="1300" dirty="0" err="1"/>
              <a:t>særlege</a:t>
            </a:r>
            <a:r>
              <a:rPr lang="nb-NO" sz="1300" dirty="0"/>
              <a:t> kompensasjonsordninga for </a:t>
            </a:r>
            <a:r>
              <a:rPr lang="nb-NO" sz="1300" dirty="0" err="1"/>
              <a:t>kommunane</a:t>
            </a:r>
            <a:r>
              <a:rPr lang="nb-NO" sz="1300"/>
              <a:t>.</a:t>
            </a:r>
            <a:endParaRPr lang="nb-NO" sz="1300" dirty="0"/>
          </a:p>
        </p:txBody>
      </p:sp>
    </p:spTree>
    <p:extLst>
      <p:ext uri="{BB962C8B-B14F-4D97-AF65-F5344CB8AC3E}">
        <p14:creationId xmlns:p14="http://schemas.microsoft.com/office/powerpoint/2010/main" val="238453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78F1CC-AA6E-2E8C-B447-23D3CF05D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Aktuelle anlegg på Voss</a:t>
            </a:r>
            <a:endParaRPr lang="nn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081A292-8024-1674-95B5-BAB7C41C0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48135-69AC-4C83-A3C9-40B3BFD79C13}" type="datetime1">
              <a:rPr lang="nb-NO" smtClean="0"/>
              <a:pPr/>
              <a:t>26.10.2022</a:t>
            </a:fld>
            <a:endParaRPr lang="en-US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0D08D62-B024-1CA2-2B39-A16A819A41C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B304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srgbClr val="12263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Aktuelle anlegg på Voss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B304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srgbClr val="12263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B304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12263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Voss ski og tursenter AS</a:t>
            </a:r>
          </a:p>
          <a:p>
            <a:pPr lvl="2">
              <a:buClr>
                <a:srgbClr val="DB3043"/>
              </a:buClr>
              <a:defRPr/>
            </a:pPr>
            <a:r>
              <a:rPr kumimoji="0" lang="nb-NO" b="0" i="0" u="none" strike="noStrike" kern="1200" cap="none" spc="0" normalizeH="0" baseline="0" noProof="0" dirty="0" err="1">
                <a:ln>
                  <a:noFill/>
                </a:ln>
                <a:solidFill>
                  <a:srgbClr val="12263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Mva-registert</a:t>
            </a:r>
            <a:r>
              <a:rPr kumimoji="0" lang="nb-NO" b="0" i="0" u="none" strike="noStrike" kern="1200" cap="none" spc="0" normalizeH="0" baseline="0" noProof="0" dirty="0">
                <a:ln>
                  <a:noFill/>
                </a:ln>
                <a:solidFill>
                  <a:srgbClr val="12263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for reklame og parkering, </a:t>
            </a:r>
            <a:r>
              <a:rPr kumimoji="0" lang="nb-NO" b="0" i="0" u="none" strike="noStrike" kern="1200" cap="none" spc="0" normalizeH="0" baseline="0" noProof="0" dirty="0" err="1">
                <a:ln>
                  <a:noFill/>
                </a:ln>
                <a:solidFill>
                  <a:srgbClr val="12263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utleige</a:t>
            </a:r>
            <a:r>
              <a:rPr kumimoji="0" lang="nb-NO" b="0" i="0" u="none" strike="noStrike" kern="1200" cap="none" spc="0" normalizeH="0" baseline="0" noProof="0" dirty="0">
                <a:ln>
                  <a:noFill/>
                </a:ln>
                <a:solidFill>
                  <a:srgbClr val="12263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til fylkeskommunen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12263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B304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12263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B304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12263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Myrkdalen Freestyleanlegg AS</a:t>
            </a:r>
          </a:p>
          <a:p>
            <a:pPr lvl="2">
              <a:buClr>
                <a:srgbClr val="DB3043"/>
              </a:buClr>
              <a:defRPr/>
            </a:pPr>
            <a:r>
              <a:rPr lang="nb-NO" dirty="0" err="1">
                <a:solidFill>
                  <a:srgbClr val="12263C"/>
                </a:solidFill>
              </a:rPr>
              <a:t>Frivilleg</a:t>
            </a:r>
            <a:r>
              <a:rPr lang="nb-NO" dirty="0">
                <a:solidFill>
                  <a:srgbClr val="12263C"/>
                </a:solidFill>
              </a:rPr>
              <a:t> registrering for </a:t>
            </a:r>
            <a:r>
              <a:rPr lang="nb-NO" dirty="0" err="1">
                <a:solidFill>
                  <a:srgbClr val="12263C"/>
                </a:solidFill>
              </a:rPr>
              <a:t>utleige</a:t>
            </a:r>
            <a:r>
              <a:rPr lang="nb-NO" dirty="0">
                <a:solidFill>
                  <a:srgbClr val="12263C"/>
                </a:solidFill>
              </a:rPr>
              <a:t> til avgiftspliktig </a:t>
            </a:r>
            <a:r>
              <a:rPr lang="nb-NO" dirty="0" err="1">
                <a:solidFill>
                  <a:srgbClr val="12263C"/>
                </a:solidFill>
              </a:rPr>
              <a:t>leigetakar</a:t>
            </a:r>
            <a:endParaRPr kumimoji="0" lang="nb-NO" b="0" i="0" u="none" strike="noStrike" kern="1200" cap="none" spc="0" normalizeH="0" baseline="0" noProof="0" dirty="0">
              <a:ln>
                <a:noFill/>
              </a:ln>
              <a:solidFill>
                <a:srgbClr val="12263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B304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12263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B304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12263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Tråstølen Ski AS</a:t>
            </a:r>
          </a:p>
          <a:p>
            <a:pPr lvl="2">
              <a:buClr>
                <a:srgbClr val="DB3043"/>
              </a:buClr>
              <a:defRPr/>
            </a:pPr>
            <a:r>
              <a:rPr kumimoji="0" lang="nb-NO" b="0" i="0" u="none" strike="noStrike" kern="1200" cap="none" spc="0" normalizeH="0" baseline="0" noProof="0" dirty="0" err="1">
                <a:ln>
                  <a:noFill/>
                </a:ln>
                <a:solidFill>
                  <a:srgbClr val="12263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Frivilleg</a:t>
            </a:r>
            <a:r>
              <a:rPr kumimoji="0" lang="nb-NO" b="0" i="0" u="none" strike="noStrike" kern="1200" cap="none" spc="0" normalizeH="0" baseline="0" noProof="0" dirty="0">
                <a:ln>
                  <a:noFill/>
                </a:ln>
                <a:solidFill>
                  <a:srgbClr val="12263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registrering for </a:t>
            </a:r>
            <a:r>
              <a:rPr kumimoji="0" lang="nb-NO" b="0" i="0" u="none" strike="noStrike" kern="1200" cap="none" spc="0" normalizeH="0" baseline="0" noProof="0" dirty="0" err="1">
                <a:ln>
                  <a:noFill/>
                </a:ln>
                <a:solidFill>
                  <a:srgbClr val="12263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utleige</a:t>
            </a:r>
            <a:r>
              <a:rPr kumimoji="0" lang="nb-NO" b="0" i="0" u="none" strike="noStrike" kern="1200" cap="none" spc="0" normalizeH="0" baseline="0" noProof="0" dirty="0">
                <a:ln>
                  <a:noFill/>
                </a:ln>
                <a:solidFill>
                  <a:srgbClr val="12263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til avgiftspliktig </a:t>
            </a:r>
            <a:r>
              <a:rPr kumimoji="0" lang="nb-NO" b="0" i="0" u="none" strike="noStrike" kern="1200" cap="none" spc="0" normalizeH="0" baseline="0" noProof="0" dirty="0" err="1">
                <a:ln>
                  <a:noFill/>
                </a:ln>
                <a:solidFill>
                  <a:srgbClr val="12263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leigetakar</a:t>
            </a:r>
            <a:endParaRPr kumimoji="0" lang="nb-NO" b="0" i="0" u="none" strike="noStrike" kern="1200" cap="none" spc="0" normalizeH="0" baseline="0" noProof="0" dirty="0">
              <a:ln>
                <a:noFill/>
              </a:ln>
              <a:solidFill>
                <a:srgbClr val="12263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B304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12263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B304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12263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Voss </a:t>
            </a:r>
            <a:r>
              <a:rPr kumimoji="0" lang="nb-NO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2263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Idrottshus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12263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AS</a:t>
            </a:r>
          </a:p>
          <a:p>
            <a:pPr lvl="2">
              <a:buClr>
                <a:srgbClr val="DB3043"/>
              </a:buClr>
              <a:defRPr/>
            </a:pPr>
            <a:r>
              <a:rPr kumimoji="0" lang="nb-NO" b="0" i="0" u="none" strike="noStrike" kern="1200" cap="none" spc="0" normalizeH="0" baseline="0" noProof="0" dirty="0">
                <a:ln>
                  <a:noFill/>
                </a:ln>
                <a:solidFill>
                  <a:srgbClr val="12263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Idretten si </a:t>
            </a:r>
            <a:r>
              <a:rPr kumimoji="0" lang="nb-NO" b="0" i="0" u="none" strike="noStrike" kern="1200" cap="none" spc="0" normalizeH="0" baseline="0" noProof="0" dirty="0" err="1">
                <a:ln>
                  <a:noFill/>
                </a:ln>
                <a:solidFill>
                  <a:srgbClr val="12263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kompensasjonsordninig</a:t>
            </a:r>
            <a:endParaRPr kumimoji="0" lang="nb-NO" b="0" i="0" u="none" strike="noStrike" kern="1200" cap="none" spc="0" normalizeH="0" baseline="0" noProof="0" dirty="0">
              <a:ln>
                <a:noFill/>
              </a:ln>
              <a:solidFill>
                <a:srgbClr val="12263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B304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12263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B304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12263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Voss Fotball AS</a:t>
            </a:r>
          </a:p>
          <a:p>
            <a:pPr lvl="2">
              <a:buClr>
                <a:srgbClr val="DB3043"/>
              </a:buClr>
              <a:defRPr/>
            </a:pPr>
            <a:r>
              <a:rPr lang="nb-NO" dirty="0" err="1">
                <a:solidFill>
                  <a:srgbClr val="12263C"/>
                </a:solidFill>
              </a:rPr>
              <a:t>Frivilleg</a:t>
            </a:r>
            <a:r>
              <a:rPr lang="nb-NO" dirty="0">
                <a:solidFill>
                  <a:srgbClr val="12263C"/>
                </a:solidFill>
              </a:rPr>
              <a:t> registrering for </a:t>
            </a:r>
            <a:r>
              <a:rPr lang="nb-NO" dirty="0" err="1">
                <a:solidFill>
                  <a:srgbClr val="12263C"/>
                </a:solidFill>
              </a:rPr>
              <a:t>utleige</a:t>
            </a:r>
            <a:r>
              <a:rPr lang="nb-NO" dirty="0">
                <a:solidFill>
                  <a:srgbClr val="12263C"/>
                </a:solidFill>
              </a:rPr>
              <a:t> til avgiftspliktig </a:t>
            </a:r>
            <a:r>
              <a:rPr lang="nb-NO" dirty="0" err="1">
                <a:solidFill>
                  <a:srgbClr val="12263C"/>
                </a:solidFill>
              </a:rPr>
              <a:t>leigetakar</a:t>
            </a:r>
            <a:endParaRPr lang="nb-NO" dirty="0">
              <a:solidFill>
                <a:srgbClr val="12263C"/>
              </a:solidFill>
            </a:endParaRPr>
          </a:p>
          <a:p>
            <a:pPr lvl="2">
              <a:buClr>
                <a:srgbClr val="DB3043"/>
              </a:buClr>
              <a:defRPr/>
            </a:pPr>
            <a:endParaRPr kumimoji="0" lang="nb-NO" b="0" i="0" u="none" strike="noStrike" kern="1200" cap="none" spc="0" normalizeH="0" baseline="0" noProof="0" dirty="0">
              <a:ln>
                <a:noFill/>
              </a:ln>
              <a:solidFill>
                <a:srgbClr val="12263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1">
              <a:buClr>
                <a:srgbClr val="DB3043"/>
              </a:buClr>
              <a:defRPr/>
            </a:pPr>
            <a:r>
              <a:rPr lang="nb-NO" dirty="0">
                <a:solidFill>
                  <a:srgbClr val="12263C"/>
                </a:solidFill>
              </a:rPr>
              <a:t>Skateparken</a:t>
            </a:r>
          </a:p>
          <a:p>
            <a:pPr lvl="2">
              <a:buClr>
                <a:srgbClr val="DB3043"/>
              </a:buClr>
              <a:defRPr/>
            </a:pPr>
            <a:r>
              <a:rPr kumimoji="0" lang="nb-NO" b="0" i="0" u="none" strike="noStrike" kern="1200" cap="none" spc="0" normalizeH="0" baseline="0" noProof="0" dirty="0">
                <a:ln>
                  <a:noFill/>
                </a:ln>
                <a:solidFill>
                  <a:srgbClr val="12263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Idretten si kompensasjonsordning</a:t>
            </a: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238019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8089EC-E3EF-A14D-A8A2-78B3FC1DE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5516" y="6297614"/>
            <a:ext cx="2743200" cy="228600"/>
          </a:xfrm>
        </p:spPr>
        <p:txBody>
          <a:bodyPr/>
          <a:lstStyle/>
          <a:p>
            <a:fld id="{A4248135-69AC-4C83-A3C9-40B3BFD79C13}" type="datetime1">
              <a:rPr lang="nb-NO" smtClean="0"/>
              <a:pPr/>
              <a:t>26.10.2022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D8E411E-59E5-4F06-8D5E-1C32246C7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546886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3F7B00-7BEB-1243-811A-A25FAB588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48135-69AC-4C83-A3C9-40B3BFD79C13}" type="datetime1">
              <a:rPr lang="nb-NO" smtClean="0"/>
              <a:pPr/>
              <a:t>26.10.2022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910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280820-3E72-0A44-A4E0-980CBCCA5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EAD6-A16B-484D-8A12-5B5EAD5D1CF7}" type="datetime1">
              <a:rPr lang="nb-NO" smtClean="0"/>
              <a:pPr/>
              <a:t>26.10.2022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158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79DB2D6F-7F35-6C4B-3B4C-808144135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516" y="1113727"/>
            <a:ext cx="10840968" cy="680776"/>
          </a:xfrm>
        </p:spPr>
        <p:txBody>
          <a:bodyPr/>
          <a:lstStyle/>
          <a:p>
            <a:r>
              <a:rPr lang="en-US" dirty="0" err="1"/>
              <a:t>Innleiing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39DD7-FA62-2E4F-A1CB-07B5A8A493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5516" y="6297614"/>
            <a:ext cx="2743200" cy="2286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4248135-69AC-4C83-A3C9-40B3BFD79C13}" type="datetime1">
              <a:rPr lang="nb-NO" smtClean="0"/>
              <a:pPr>
                <a:spcAft>
                  <a:spcPts val="600"/>
                </a:spcAft>
              </a:pPr>
              <a:t>26.10.2022</a:t>
            </a:fld>
            <a:endParaRPr lang="en-US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95EE98F2-339D-8B29-F0E3-EC860F439F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6275" y="1947635"/>
            <a:ext cx="10839450" cy="3807523"/>
          </a:xfrm>
        </p:spPr>
        <p:txBody>
          <a:bodyPr/>
          <a:lstStyle/>
          <a:p>
            <a:r>
              <a:rPr lang="en-US" dirty="0" err="1"/>
              <a:t>Problemstilling</a:t>
            </a:r>
            <a:endParaRPr lang="en-US" dirty="0"/>
          </a:p>
          <a:p>
            <a:endParaRPr lang="en-US" dirty="0"/>
          </a:p>
          <a:p>
            <a:pPr lvl="1"/>
            <a:r>
              <a:rPr lang="en-US" dirty="0" err="1"/>
              <a:t>Korleis</a:t>
            </a:r>
            <a:r>
              <a:rPr lang="en-US" dirty="0"/>
              <a:t> </a:t>
            </a:r>
            <a:r>
              <a:rPr lang="en-US" dirty="0" err="1"/>
              <a:t>få</a:t>
            </a:r>
            <a:r>
              <a:rPr lang="en-US" dirty="0"/>
              <a:t> </a:t>
            </a:r>
            <a:r>
              <a:rPr lang="en-US" dirty="0" err="1"/>
              <a:t>refusjon</a:t>
            </a:r>
            <a:r>
              <a:rPr lang="en-US" dirty="0"/>
              <a:t>/</a:t>
            </a:r>
            <a:r>
              <a:rPr lang="en-US" dirty="0" err="1"/>
              <a:t>skaffe</a:t>
            </a:r>
            <a:r>
              <a:rPr lang="en-US" dirty="0"/>
              <a:t> </a:t>
            </a:r>
            <a:r>
              <a:rPr lang="en-US" dirty="0" err="1"/>
              <a:t>frådragsrett</a:t>
            </a:r>
            <a:r>
              <a:rPr lang="en-US" dirty="0"/>
              <a:t> for </a:t>
            </a:r>
            <a:r>
              <a:rPr lang="en-US" dirty="0" err="1"/>
              <a:t>inngåande</a:t>
            </a:r>
            <a:r>
              <a:rPr lang="en-US" dirty="0"/>
              <a:t> </a:t>
            </a:r>
            <a:r>
              <a:rPr lang="en-US" dirty="0" err="1"/>
              <a:t>mva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frivillige</a:t>
            </a:r>
            <a:r>
              <a:rPr lang="en-US" dirty="0"/>
              <a:t> </a:t>
            </a:r>
            <a:r>
              <a:rPr lang="en-US" dirty="0" err="1"/>
              <a:t>organisasjonar</a:t>
            </a:r>
            <a:r>
              <a:rPr lang="en-US" dirty="0"/>
              <a:t>.</a:t>
            </a:r>
          </a:p>
          <a:p>
            <a:endParaRPr lang="en-US" dirty="0"/>
          </a:p>
          <a:p>
            <a:pPr lvl="1"/>
            <a:r>
              <a:rPr lang="en-US" dirty="0" err="1"/>
              <a:t>Eit</a:t>
            </a:r>
            <a:r>
              <a:rPr lang="en-US" dirty="0"/>
              <a:t> </a:t>
            </a:r>
            <a:r>
              <a:rPr lang="en-US" dirty="0" err="1"/>
              <a:t>kjøp</a:t>
            </a:r>
            <a:r>
              <a:rPr lang="en-US" dirty="0"/>
              <a:t> av </a:t>
            </a:r>
            <a:r>
              <a:rPr lang="en-US" dirty="0" err="1"/>
              <a:t>vare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teneste</a:t>
            </a:r>
            <a:r>
              <a:rPr lang="en-US" dirty="0"/>
              <a:t> </a:t>
            </a:r>
            <a:r>
              <a:rPr lang="en-US" dirty="0" err="1"/>
              <a:t>blir</a:t>
            </a:r>
            <a:r>
              <a:rPr lang="en-US" dirty="0"/>
              <a:t> </a:t>
            </a:r>
            <a:r>
              <a:rPr lang="en-US" dirty="0" err="1"/>
              <a:t>då</a:t>
            </a:r>
            <a:r>
              <a:rPr lang="en-US" dirty="0"/>
              <a:t> 20% </a:t>
            </a:r>
            <a:r>
              <a:rPr lang="en-US" dirty="0" err="1"/>
              <a:t>rimelegare</a:t>
            </a:r>
            <a:r>
              <a:rPr lang="en-US" dirty="0"/>
              <a:t>, </a:t>
            </a:r>
          </a:p>
          <a:p>
            <a:pPr lvl="2"/>
            <a:r>
              <a:rPr lang="en-US" dirty="0"/>
              <a:t>Pris </a:t>
            </a:r>
            <a:r>
              <a:rPr lang="en-US" dirty="0" err="1"/>
              <a:t>utan</a:t>
            </a:r>
            <a:r>
              <a:rPr lang="en-US" dirty="0"/>
              <a:t> </a:t>
            </a:r>
            <a:r>
              <a:rPr lang="en-US" dirty="0" err="1"/>
              <a:t>mva-frådrag</a:t>
            </a:r>
            <a:r>
              <a:rPr lang="en-US" dirty="0"/>
              <a:t>/</a:t>
            </a:r>
            <a:r>
              <a:rPr lang="en-US" dirty="0" err="1"/>
              <a:t>kompensasjon</a:t>
            </a:r>
            <a:r>
              <a:rPr lang="en-US" dirty="0"/>
              <a:t>: </a:t>
            </a:r>
            <a:r>
              <a:rPr lang="en-US" dirty="0" err="1"/>
              <a:t>kr</a:t>
            </a:r>
            <a:r>
              <a:rPr lang="en-US" dirty="0"/>
              <a:t> 8 000 + 25% </a:t>
            </a:r>
            <a:r>
              <a:rPr lang="en-US" dirty="0" err="1"/>
              <a:t>mva</a:t>
            </a:r>
            <a:r>
              <a:rPr lang="en-US" dirty="0"/>
              <a:t> = </a:t>
            </a:r>
            <a:r>
              <a:rPr lang="en-US" dirty="0" err="1"/>
              <a:t>kr</a:t>
            </a:r>
            <a:r>
              <a:rPr lang="en-US" dirty="0"/>
              <a:t> 10 000</a:t>
            </a:r>
          </a:p>
          <a:p>
            <a:pPr lvl="2"/>
            <a:r>
              <a:rPr lang="en-US" dirty="0"/>
              <a:t>Pris med </a:t>
            </a:r>
            <a:r>
              <a:rPr lang="en-US" dirty="0" err="1"/>
              <a:t>mva-frådrag</a:t>
            </a:r>
            <a:r>
              <a:rPr lang="en-US" dirty="0"/>
              <a:t>/</a:t>
            </a:r>
            <a:r>
              <a:rPr lang="en-US" dirty="0" err="1"/>
              <a:t>kompensasjon</a:t>
            </a:r>
            <a:r>
              <a:rPr lang="en-US" dirty="0"/>
              <a:t>:  </a:t>
            </a:r>
            <a:r>
              <a:rPr lang="en-US" dirty="0" err="1"/>
              <a:t>kr</a:t>
            </a:r>
            <a:r>
              <a:rPr lang="en-US" dirty="0"/>
              <a:t> 8 000</a:t>
            </a:r>
          </a:p>
          <a:p>
            <a:pPr lvl="3"/>
            <a:r>
              <a:rPr lang="en-US" dirty="0" err="1"/>
              <a:t>ettersom</a:t>
            </a:r>
            <a:r>
              <a:rPr lang="en-US" dirty="0"/>
              <a:t> </a:t>
            </a:r>
            <a:r>
              <a:rPr lang="en-US" b="1" dirty="0" err="1"/>
              <a:t>staten</a:t>
            </a:r>
            <a:r>
              <a:rPr lang="en-US" b="1" dirty="0"/>
              <a:t> </a:t>
            </a:r>
            <a:r>
              <a:rPr lang="en-US" b="1" dirty="0" err="1"/>
              <a:t>utbetaler</a:t>
            </a:r>
            <a:r>
              <a:rPr lang="en-US" b="1" dirty="0"/>
              <a:t> </a:t>
            </a:r>
            <a:r>
              <a:rPr lang="en-US" b="1" dirty="0" err="1"/>
              <a:t>kr</a:t>
            </a:r>
            <a:r>
              <a:rPr lang="en-US" b="1" dirty="0"/>
              <a:t> 2 000</a:t>
            </a:r>
            <a:r>
              <a:rPr lang="en-US" dirty="0"/>
              <a:t>, </a:t>
            </a:r>
            <a:r>
              <a:rPr lang="en-US" dirty="0" err="1"/>
              <a:t>enten</a:t>
            </a:r>
            <a:endParaRPr lang="en-US" dirty="0"/>
          </a:p>
          <a:p>
            <a:pPr lvl="4"/>
            <a:r>
              <a:rPr lang="en-US" dirty="0" err="1"/>
              <a:t>gjennom</a:t>
            </a:r>
            <a:r>
              <a:rPr lang="en-US" dirty="0"/>
              <a:t> den </a:t>
            </a:r>
            <a:r>
              <a:rPr lang="en-US" dirty="0" err="1"/>
              <a:t>vanlege</a:t>
            </a:r>
            <a:r>
              <a:rPr lang="en-US" dirty="0"/>
              <a:t> </a:t>
            </a:r>
            <a:r>
              <a:rPr lang="en-US" dirty="0" err="1"/>
              <a:t>mva-ordninga</a:t>
            </a:r>
            <a:r>
              <a:rPr lang="en-US" dirty="0"/>
              <a:t>, </a:t>
            </a:r>
            <a:r>
              <a:rPr lang="en-US" dirty="0" err="1"/>
              <a:t>jf</a:t>
            </a:r>
            <a:r>
              <a:rPr lang="en-US" dirty="0"/>
              <a:t> </a:t>
            </a:r>
            <a:r>
              <a:rPr lang="en-US" dirty="0" err="1"/>
              <a:t>mva-lova</a:t>
            </a:r>
            <a:r>
              <a:rPr lang="en-US" dirty="0"/>
              <a:t>. </a:t>
            </a:r>
            <a:r>
              <a:rPr lang="en-US" dirty="0" err="1"/>
              <a:t>eller</a:t>
            </a:r>
            <a:r>
              <a:rPr lang="en-US" dirty="0"/>
              <a:t> </a:t>
            </a:r>
          </a:p>
          <a:p>
            <a:pPr lvl="4"/>
            <a:r>
              <a:rPr lang="en-US" dirty="0"/>
              <a:t>(</a:t>
            </a:r>
            <a:r>
              <a:rPr lang="en-US" dirty="0" err="1"/>
              <a:t>nesten</a:t>
            </a:r>
            <a:r>
              <a:rPr lang="en-US" dirty="0"/>
              <a:t>) </a:t>
            </a:r>
            <a:r>
              <a:rPr lang="en-US" dirty="0" err="1"/>
              <a:t>gjennom</a:t>
            </a:r>
            <a:r>
              <a:rPr lang="en-US" dirty="0"/>
              <a:t> </a:t>
            </a:r>
            <a:r>
              <a:rPr lang="en-US" dirty="0" err="1"/>
              <a:t>idretten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kompensasjonsordning</a:t>
            </a:r>
            <a:r>
              <a:rPr lang="en-US" dirty="0"/>
              <a:t>, </a:t>
            </a:r>
            <a:r>
              <a:rPr lang="en-US" dirty="0" err="1"/>
              <a:t>jf</a:t>
            </a:r>
            <a:r>
              <a:rPr lang="en-US" dirty="0"/>
              <a:t> </a:t>
            </a:r>
            <a:r>
              <a:rPr lang="en-US" dirty="0" err="1"/>
              <a:t>forskrift</a:t>
            </a:r>
            <a:r>
              <a:rPr lang="en-US" dirty="0"/>
              <a:t> om </a:t>
            </a:r>
            <a:r>
              <a:rPr lang="en-US" dirty="0" err="1"/>
              <a:t>mva-kompensasjon</a:t>
            </a:r>
            <a:r>
              <a:rPr lang="en-US" dirty="0"/>
              <a:t> for </a:t>
            </a:r>
            <a:r>
              <a:rPr lang="en-US" dirty="0" err="1"/>
              <a:t>frivillege</a:t>
            </a:r>
            <a:r>
              <a:rPr lang="en-US" dirty="0"/>
              <a:t> </a:t>
            </a:r>
            <a:r>
              <a:rPr lang="en-US" dirty="0" err="1"/>
              <a:t>organisasjonar</a:t>
            </a:r>
            <a:endParaRPr lang="en-US" dirty="0"/>
          </a:p>
          <a:p>
            <a:pPr lvl="2"/>
            <a:r>
              <a:rPr lang="en-US" dirty="0" err="1"/>
              <a:t>Kompensasjonsordninga</a:t>
            </a:r>
            <a:endParaRPr lang="en-US" dirty="0"/>
          </a:p>
          <a:p>
            <a:pPr lvl="3"/>
            <a:r>
              <a:rPr lang="en-US" dirty="0"/>
              <a:t>2021: 22 000 lag </a:t>
            </a:r>
            <a:r>
              <a:rPr lang="en-US" dirty="0" err="1"/>
              <a:t>fekk</a:t>
            </a:r>
            <a:r>
              <a:rPr lang="en-US" dirty="0"/>
              <a:t> 1,8 </a:t>
            </a:r>
            <a:r>
              <a:rPr lang="en-US" dirty="0" err="1"/>
              <a:t>milliardar</a:t>
            </a:r>
            <a:endParaRPr lang="en-US" dirty="0"/>
          </a:p>
          <a:p>
            <a:pPr lvl="3"/>
            <a:r>
              <a:rPr lang="en-US" dirty="0"/>
              <a:t>2022, </a:t>
            </a:r>
            <a:r>
              <a:rPr lang="en-US" dirty="0" err="1"/>
              <a:t>avsatt</a:t>
            </a:r>
            <a:r>
              <a:rPr lang="en-US" dirty="0"/>
              <a:t> 1,9 </a:t>
            </a:r>
            <a:r>
              <a:rPr lang="en-US" dirty="0" err="1"/>
              <a:t>milliardar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110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933DEE-76F5-B14A-9E33-77E218665A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5516" y="6297614"/>
            <a:ext cx="2743200" cy="228600"/>
          </a:xfrm>
        </p:spPr>
        <p:txBody>
          <a:bodyPr/>
          <a:lstStyle/>
          <a:p>
            <a:fld id="{A4248135-69AC-4C83-A3C9-40B3BFD79C13}" type="datetime1">
              <a:rPr lang="nb-NO" smtClean="0"/>
              <a:pPr/>
              <a:t>26.10.2022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033998F-F563-453E-ACD4-F9CB764C9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dirty="0"/>
              <a:t>Vilkår for kompensasjon - generelt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E2DF818-F985-4681-80B8-A86125BD03B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Frivilleg</a:t>
            </a:r>
            <a:r>
              <a:rPr lang="en-US" dirty="0"/>
              <a:t> </a:t>
            </a:r>
            <a:r>
              <a:rPr lang="en-US" dirty="0" err="1"/>
              <a:t>organisasjon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Organisert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frivillegregisteret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Må</a:t>
            </a:r>
            <a:r>
              <a:rPr lang="en-US" dirty="0"/>
              <a:t> </a:t>
            </a:r>
            <a:r>
              <a:rPr lang="en-US" dirty="0" err="1"/>
              <a:t>ikkje</a:t>
            </a:r>
            <a:r>
              <a:rPr lang="en-US" dirty="0"/>
              <a:t> drive med </a:t>
            </a:r>
            <a:r>
              <a:rPr lang="en-US" dirty="0" err="1"/>
              <a:t>mål</a:t>
            </a:r>
            <a:r>
              <a:rPr lang="en-US" dirty="0"/>
              <a:t> om </a:t>
            </a:r>
            <a:r>
              <a:rPr lang="en-US" dirty="0" err="1"/>
              <a:t>forteneste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Ikkje</a:t>
            </a:r>
            <a:r>
              <a:rPr lang="en-US" dirty="0"/>
              <a:t> drive av det </a:t>
            </a:r>
            <a:r>
              <a:rPr lang="en-US" dirty="0" err="1"/>
              <a:t>offentlege</a:t>
            </a:r>
            <a:r>
              <a:rPr lang="en-US" dirty="0"/>
              <a:t>,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utifrå</a:t>
            </a:r>
            <a:r>
              <a:rPr lang="en-US" dirty="0"/>
              <a:t> </a:t>
            </a:r>
            <a:r>
              <a:rPr lang="en-US" dirty="0" err="1"/>
              <a:t>samvirkeprinsipp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Sjå</a:t>
            </a:r>
            <a:r>
              <a:rPr lang="en-US" dirty="0"/>
              <a:t> </a:t>
            </a:r>
            <a:r>
              <a:rPr lang="en-US" dirty="0" err="1"/>
              <a:t>elles</a:t>
            </a:r>
            <a:r>
              <a:rPr lang="en-US" dirty="0"/>
              <a:t> lottstift.no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DD89B3B-224F-43D5-BC1E-EBC6F68CC974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Forskrifta</a:t>
            </a:r>
            <a:r>
              <a:rPr lang="en-US" dirty="0"/>
              <a:t> </a:t>
            </a:r>
            <a:r>
              <a:rPr lang="en-US" dirty="0" err="1"/>
              <a:t>gjeld</a:t>
            </a:r>
            <a:r>
              <a:rPr lang="en-US" u="sng" dirty="0"/>
              <a:t> </a:t>
            </a:r>
            <a:r>
              <a:rPr lang="en-US" u="sng" dirty="0" err="1"/>
              <a:t>ikkje</a:t>
            </a:r>
            <a:r>
              <a:rPr lang="en-US" u="sng" dirty="0"/>
              <a:t> </a:t>
            </a:r>
            <a:r>
              <a:rPr lang="en-US" dirty="0"/>
              <a:t>for:</a:t>
            </a:r>
          </a:p>
          <a:p>
            <a:endParaRPr lang="en-US" dirty="0"/>
          </a:p>
          <a:p>
            <a:pPr lvl="1"/>
            <a:r>
              <a:rPr lang="en-US" dirty="0" err="1"/>
              <a:t>Demokratiske</a:t>
            </a:r>
            <a:r>
              <a:rPr lang="en-US" dirty="0"/>
              <a:t> </a:t>
            </a:r>
            <a:r>
              <a:rPr lang="en-US" dirty="0" err="1"/>
              <a:t>ikkje</a:t>
            </a:r>
            <a:r>
              <a:rPr lang="en-US" dirty="0"/>
              <a:t> –</a:t>
            </a:r>
            <a:r>
              <a:rPr lang="en-US" dirty="0" err="1"/>
              <a:t>økonomiske</a:t>
            </a:r>
            <a:r>
              <a:rPr lang="en-US" dirty="0"/>
              <a:t> </a:t>
            </a:r>
            <a:r>
              <a:rPr lang="en-US" dirty="0" err="1"/>
              <a:t>foreningar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err="1"/>
              <a:t>Trus</a:t>
            </a:r>
            <a:r>
              <a:rPr lang="en-US" dirty="0"/>
              <a:t>- og </a:t>
            </a:r>
            <a:r>
              <a:rPr lang="en-US" dirty="0" err="1"/>
              <a:t>livssynsorganisasjonar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err="1"/>
              <a:t>Stiftingar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err="1"/>
              <a:t>Ordninga</a:t>
            </a:r>
            <a:r>
              <a:rPr lang="en-US" dirty="0"/>
              <a:t> </a:t>
            </a:r>
            <a:r>
              <a:rPr lang="en-US" dirty="0" err="1"/>
              <a:t>gjeld</a:t>
            </a:r>
            <a:r>
              <a:rPr lang="en-US" dirty="0"/>
              <a:t> for </a:t>
            </a:r>
            <a:r>
              <a:rPr lang="en-US" b="1" dirty="0" err="1"/>
              <a:t>aksjeselskap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er </a:t>
            </a:r>
            <a:r>
              <a:rPr lang="en-US" dirty="0" err="1"/>
              <a:t>eigd</a:t>
            </a:r>
            <a:r>
              <a:rPr lang="en-US" dirty="0"/>
              <a:t> av </a:t>
            </a:r>
            <a:r>
              <a:rPr lang="en-US" dirty="0" err="1"/>
              <a:t>organisasjon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kompensasjonsrett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939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BD44966-2CE6-2EB0-F6A3-8AEA22955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Oversikt 1</a:t>
            </a:r>
            <a:endParaRPr lang="nn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2D94A08-11AD-35DA-AC34-78DEFE1F8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48135-69AC-4C83-A3C9-40B3BFD79C13}" type="datetime1">
              <a:rPr lang="nb-NO" smtClean="0"/>
              <a:pPr/>
              <a:t>26.10.2022</a:t>
            </a:fld>
            <a:endParaRPr lang="en-US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9ECE0D7-47CD-047A-2841-7369AA094CB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6275" y="1947635"/>
            <a:ext cx="10839450" cy="3115863"/>
          </a:xfrm>
        </p:spPr>
        <p:txBody>
          <a:bodyPr>
            <a:normAutofit/>
          </a:bodyPr>
          <a:lstStyle/>
          <a:p>
            <a:r>
              <a:rPr lang="nb-NO" dirty="0" err="1"/>
              <a:t>Inngåande</a:t>
            </a:r>
            <a:r>
              <a:rPr lang="nb-NO" dirty="0"/>
              <a:t> </a:t>
            </a:r>
            <a:r>
              <a:rPr lang="nb-NO" dirty="0" err="1"/>
              <a:t>mva</a:t>
            </a:r>
            <a:r>
              <a:rPr lang="nn-NO" dirty="0"/>
              <a:t> og utgåande mva</a:t>
            </a:r>
          </a:p>
          <a:p>
            <a:r>
              <a:rPr lang="nn-NO" dirty="0" err="1"/>
              <a:t>Inng</a:t>
            </a:r>
            <a:r>
              <a:rPr lang="nn-NO" dirty="0"/>
              <a:t> mva på inngåande faktura og utgåande mva på utgåande faktura</a:t>
            </a:r>
          </a:p>
          <a:p>
            <a:r>
              <a:rPr lang="nn-NO" dirty="0"/>
              <a:t>Ei avgift på meirverdien som blir skapt i verksemda</a:t>
            </a:r>
          </a:p>
          <a:p>
            <a:r>
              <a:rPr lang="nn-NO" dirty="0"/>
              <a:t>Netto avgift blir betalt til staten</a:t>
            </a:r>
          </a:p>
          <a:p>
            <a:endParaRPr lang="nn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B42DDDA-E3AA-4054-C595-69D948BE9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3802730"/>
            <a:ext cx="8894846" cy="181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279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9FF05-0129-B143-BD25-AB3567B17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dirty="0"/>
              <a:t>Oversikt </a:t>
            </a:r>
            <a:r>
              <a:rPr lang="nb-NO" noProof="0" dirty="0" err="1"/>
              <a:t>mva</a:t>
            </a:r>
            <a:r>
              <a:rPr lang="nb-NO" noProof="0" dirty="0"/>
              <a:t> 2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8A3B3C-8E7E-E743-B6F3-79D46BF71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48135-69AC-4C83-A3C9-40B3BFD79C13}" type="datetime1">
              <a:rPr lang="nb-NO" smtClean="0"/>
              <a:pPr/>
              <a:t>26.10.2022</a:t>
            </a:fld>
            <a:endParaRPr lang="en-US" dirty="0"/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4BB5E7D3-0A63-534D-6B67-CF3911D9290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941533" y="1811196"/>
            <a:ext cx="8379913" cy="411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00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A437C9-530C-4287-32B0-1BF9E597E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Oversikt 3</a:t>
            </a:r>
            <a:endParaRPr lang="nn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1D0A75C-CC73-5E19-7329-D178C4CD5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48135-69AC-4C83-A3C9-40B3BFD79C13}" type="datetime1">
              <a:rPr lang="nb-NO" smtClean="0"/>
              <a:pPr/>
              <a:t>26.10.2022</a:t>
            </a:fld>
            <a:endParaRPr lang="en-US" dirty="0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9D3A0D1D-55F7-4C11-38AC-7C644883BD8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55758" y="2522538"/>
            <a:ext cx="9652193" cy="312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283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AB56206-A753-0B8C-D901-0AE863076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Framstillinga i det </a:t>
            </a:r>
            <a:r>
              <a:rPr lang="nb-NO" dirty="0" err="1"/>
              <a:t>vidare</a:t>
            </a:r>
            <a:endParaRPr lang="nn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05A9A004-92D5-FEF1-C608-85688801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48135-69AC-4C83-A3C9-40B3BFD79C13}" type="datetime1">
              <a:rPr lang="nb-NO" smtClean="0"/>
              <a:pPr/>
              <a:t>26.10.2022</a:t>
            </a:fld>
            <a:endParaRPr lang="en-US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86D7E36-EEC0-9355-F949-B4EA8BB43D3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Kompensasjon ved kjøp av varer og </a:t>
            </a:r>
            <a:r>
              <a:rPr lang="nb-NO" dirty="0" err="1"/>
              <a:t>tenester</a:t>
            </a:r>
            <a:r>
              <a:rPr lang="nb-NO" dirty="0"/>
              <a:t>, F av 23.10.2018</a:t>
            </a:r>
          </a:p>
          <a:p>
            <a:endParaRPr lang="nb-NO" dirty="0"/>
          </a:p>
          <a:p>
            <a:pPr lvl="1"/>
            <a:r>
              <a:rPr lang="nb-NO" dirty="0"/>
              <a:t>Forenkla modell, </a:t>
            </a:r>
            <a:r>
              <a:rPr lang="nb-NO" dirty="0" err="1"/>
              <a:t>jf</a:t>
            </a:r>
            <a:r>
              <a:rPr lang="nb-NO" dirty="0"/>
              <a:t> F § 7. Minst kr 100 000 i søknadsgrunnlag</a:t>
            </a:r>
          </a:p>
          <a:p>
            <a:pPr lvl="1"/>
            <a:endParaRPr lang="nb-NO" dirty="0"/>
          </a:p>
          <a:p>
            <a:pPr lvl="1"/>
            <a:r>
              <a:rPr lang="nb-NO" dirty="0"/>
              <a:t>Dokumentert modell, </a:t>
            </a:r>
            <a:r>
              <a:rPr lang="nb-NO" dirty="0" err="1"/>
              <a:t>jf</a:t>
            </a:r>
            <a:r>
              <a:rPr lang="nb-NO" dirty="0"/>
              <a:t> F § 8. Minst kr 7 000 i mva.</a:t>
            </a:r>
          </a:p>
          <a:p>
            <a:pPr marL="457200" lvl="1" indent="0">
              <a:buNone/>
            </a:pPr>
            <a:endParaRPr lang="nb-NO" dirty="0"/>
          </a:p>
          <a:p>
            <a:endParaRPr lang="nb-NO" dirty="0"/>
          </a:p>
          <a:p>
            <a:r>
              <a:rPr lang="nb-NO" dirty="0"/>
              <a:t>Kompensasjon ved bygging av anlegg</a:t>
            </a:r>
          </a:p>
          <a:p>
            <a:endParaRPr lang="nb-NO" dirty="0"/>
          </a:p>
          <a:p>
            <a:pPr lvl="1"/>
            <a:r>
              <a:rPr lang="nb-NO" dirty="0"/>
              <a:t>Må ha rett til </a:t>
            </a:r>
            <a:r>
              <a:rPr lang="nb-NO" dirty="0" err="1"/>
              <a:t>spelemidlar</a:t>
            </a:r>
            <a:endParaRPr lang="nb-NO" dirty="0"/>
          </a:p>
          <a:p>
            <a:pPr lvl="1"/>
            <a:endParaRPr lang="nb-NO" dirty="0"/>
          </a:p>
          <a:p>
            <a:r>
              <a:rPr lang="nb-NO" dirty="0"/>
              <a:t>Kommunen si kompensasjonsordning for kommunale anlegg/bygg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189739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622FF85-5EF6-DB33-6427-D3AAB590A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Kjøp av varer og </a:t>
            </a:r>
            <a:r>
              <a:rPr lang="nb-NO" dirty="0" err="1"/>
              <a:t>tenester</a:t>
            </a:r>
            <a:r>
              <a:rPr lang="nb-NO" dirty="0"/>
              <a:t> – forenkla modell, § 7</a:t>
            </a:r>
            <a:endParaRPr lang="nn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0B14DD0-4025-FD41-43F1-80B590AAC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48135-69AC-4C83-A3C9-40B3BFD79C13}" type="datetime1">
              <a:rPr lang="nb-NO" smtClean="0"/>
              <a:pPr/>
              <a:t>26.10.2022</a:t>
            </a:fld>
            <a:endParaRPr lang="en-US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BD91857-294C-F0CE-149C-E2005B4BFE5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/>
              <a:t>For lag </a:t>
            </a:r>
            <a:r>
              <a:rPr lang="nb-NO" b="1" dirty="0" err="1"/>
              <a:t>utan</a:t>
            </a:r>
            <a:r>
              <a:rPr lang="nb-NO" b="1" dirty="0"/>
              <a:t> Sentralledd </a:t>
            </a:r>
            <a:r>
              <a:rPr lang="nb-NO" dirty="0"/>
              <a:t>må søknadsgrunnlaget </a:t>
            </a:r>
            <a:r>
              <a:rPr lang="nb-NO" dirty="0" err="1"/>
              <a:t>vera</a:t>
            </a:r>
            <a:r>
              <a:rPr lang="nb-NO" dirty="0"/>
              <a:t> minst kr 100 000 for å </a:t>
            </a:r>
            <a:r>
              <a:rPr lang="nb-NO" dirty="0" err="1"/>
              <a:t>velja</a:t>
            </a:r>
            <a:r>
              <a:rPr lang="nb-NO" dirty="0"/>
              <a:t> forenkla modell, </a:t>
            </a:r>
            <a:r>
              <a:rPr lang="nb-NO" dirty="0" err="1"/>
              <a:t>jf</a:t>
            </a:r>
            <a:r>
              <a:rPr lang="nb-NO" dirty="0"/>
              <a:t> § 4 (</a:t>
            </a:r>
            <a:r>
              <a:rPr lang="nb-NO" dirty="0" err="1"/>
              <a:t>berekninga</a:t>
            </a:r>
            <a:r>
              <a:rPr lang="nb-NO" dirty="0"/>
              <a:t> skjer som </a:t>
            </a:r>
            <a:r>
              <a:rPr lang="nb-NO" dirty="0" err="1"/>
              <a:t>nemnt</a:t>
            </a:r>
            <a:r>
              <a:rPr lang="nb-NO" dirty="0"/>
              <a:t> under)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/>
              <a:t>For </a:t>
            </a:r>
            <a:r>
              <a:rPr lang="nb-NO" dirty="0"/>
              <a:t>l</a:t>
            </a:r>
            <a:r>
              <a:rPr lang="nb-NO"/>
              <a:t>ag </a:t>
            </a:r>
            <a:r>
              <a:rPr lang="nb-NO" b="1" dirty="0"/>
              <a:t>med Sentralledd </a:t>
            </a:r>
            <a:r>
              <a:rPr lang="nb-NO" dirty="0"/>
              <a:t>(eks. medlem av NIF) må lokale lag </a:t>
            </a:r>
            <a:r>
              <a:rPr lang="nb-NO" dirty="0" err="1"/>
              <a:t>velja</a:t>
            </a:r>
            <a:r>
              <a:rPr lang="nb-NO" dirty="0"/>
              <a:t> den modellen som sentralleddet vel. Sentralleddet må ha minst kr 100 000 i minste </a:t>
            </a:r>
            <a:r>
              <a:rPr lang="nb-NO" dirty="0" err="1"/>
              <a:t>søknadsgrunnlagf</a:t>
            </a:r>
            <a:r>
              <a:rPr lang="nb-NO" dirty="0"/>
              <a:t> for å </a:t>
            </a:r>
            <a:r>
              <a:rPr lang="nb-NO" dirty="0" err="1"/>
              <a:t>velja</a:t>
            </a:r>
            <a:r>
              <a:rPr lang="nb-NO" dirty="0"/>
              <a:t> forenkla modell:</a:t>
            </a:r>
          </a:p>
          <a:p>
            <a:r>
              <a:rPr lang="nb-NO" dirty="0"/>
              <a:t>Ved Forenkla Modell er </a:t>
            </a:r>
            <a:r>
              <a:rPr lang="nb-NO" b="1" dirty="0"/>
              <a:t>det ingen krav til nedre grense for det lokale laget</a:t>
            </a:r>
          </a:p>
          <a:p>
            <a:pPr lvl="2"/>
            <a:r>
              <a:rPr lang="nb-NO" dirty="0"/>
              <a:t>Grunnlag er driftskostnader </a:t>
            </a:r>
            <a:r>
              <a:rPr lang="nb-NO" dirty="0" err="1"/>
              <a:t>utan</a:t>
            </a:r>
            <a:r>
              <a:rPr lang="nb-NO" dirty="0"/>
              <a:t> finans forrige år.</a:t>
            </a:r>
          </a:p>
          <a:p>
            <a:pPr lvl="2"/>
            <a:r>
              <a:rPr lang="nb-NO" dirty="0"/>
              <a:t>Ved samla driftskostnader over 5 </a:t>
            </a:r>
            <a:r>
              <a:rPr lang="nb-NO" dirty="0" err="1"/>
              <a:t>mill</a:t>
            </a:r>
            <a:r>
              <a:rPr lang="nb-NO" dirty="0"/>
              <a:t>, skal det skje </a:t>
            </a:r>
            <a:r>
              <a:rPr lang="nb-NO" dirty="0" err="1"/>
              <a:t>frådrag</a:t>
            </a:r>
            <a:r>
              <a:rPr lang="nb-NO" dirty="0"/>
              <a:t> som </a:t>
            </a:r>
            <a:r>
              <a:rPr lang="nb-NO" dirty="0" err="1"/>
              <a:t>fylgjer</a:t>
            </a:r>
            <a:r>
              <a:rPr lang="nb-NO" dirty="0"/>
              <a:t>:</a:t>
            </a:r>
          </a:p>
          <a:p>
            <a:pPr lvl="3"/>
            <a:r>
              <a:rPr lang="nb-NO" dirty="0" err="1"/>
              <a:t>Overføringar</a:t>
            </a:r>
            <a:r>
              <a:rPr lang="nb-NO" dirty="0"/>
              <a:t> til eigen organisasjon, </a:t>
            </a:r>
            <a:r>
              <a:rPr lang="nb-NO" dirty="0" err="1"/>
              <a:t>annan</a:t>
            </a:r>
            <a:r>
              <a:rPr lang="nb-NO" dirty="0"/>
              <a:t> avdeling eller til utlandet</a:t>
            </a:r>
          </a:p>
          <a:p>
            <a:pPr lvl="3"/>
            <a:r>
              <a:rPr lang="nb-NO" dirty="0" err="1"/>
              <a:t>Lønskostnader</a:t>
            </a:r>
            <a:endParaRPr lang="nb-NO" dirty="0"/>
          </a:p>
          <a:p>
            <a:pPr lvl="3"/>
            <a:r>
              <a:rPr lang="nb-NO" dirty="0"/>
              <a:t>Kostnader </a:t>
            </a:r>
            <a:r>
              <a:rPr lang="nb-NO" dirty="0" err="1"/>
              <a:t>inkl</a:t>
            </a:r>
            <a:r>
              <a:rPr lang="nb-NO" dirty="0"/>
              <a:t> </a:t>
            </a:r>
            <a:r>
              <a:rPr lang="nb-NO" dirty="0" err="1"/>
              <a:t>mva</a:t>
            </a:r>
            <a:r>
              <a:rPr lang="nb-NO" dirty="0"/>
              <a:t> knytt til </a:t>
            </a:r>
            <a:r>
              <a:rPr lang="nb-NO" dirty="0" err="1"/>
              <a:t>mva</a:t>
            </a:r>
            <a:r>
              <a:rPr lang="nb-NO" dirty="0"/>
              <a:t>-pliktig drift, </a:t>
            </a:r>
            <a:r>
              <a:rPr lang="nb-NO" dirty="0" err="1"/>
              <a:t>dvs</a:t>
            </a:r>
            <a:r>
              <a:rPr lang="nb-NO" dirty="0"/>
              <a:t> reklame og sponsing</a:t>
            </a:r>
          </a:p>
          <a:p>
            <a:pPr lvl="3"/>
            <a:r>
              <a:rPr lang="nb-NO" dirty="0"/>
              <a:t>Kostnader knytt til </a:t>
            </a:r>
            <a:r>
              <a:rPr lang="nb-NO" dirty="0" err="1"/>
              <a:t>mva</a:t>
            </a:r>
            <a:r>
              <a:rPr lang="nb-NO" dirty="0"/>
              <a:t>-kompensasjonsloven (kommunal ordning)</a:t>
            </a:r>
          </a:p>
          <a:p>
            <a:pPr lvl="1"/>
            <a:r>
              <a:rPr lang="nb-NO" dirty="0"/>
              <a:t>Kompensasjon for 8% inntil 5 </a:t>
            </a:r>
            <a:r>
              <a:rPr lang="nb-NO" dirty="0" err="1"/>
              <a:t>mill</a:t>
            </a:r>
            <a:r>
              <a:rPr lang="nb-NO" dirty="0"/>
              <a:t> og 6% over 5 mill.</a:t>
            </a:r>
          </a:p>
          <a:p>
            <a:pPr lvl="1"/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042939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95D238-3D2B-B6B1-4C67-599850714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Kjøp av varer og </a:t>
            </a:r>
            <a:r>
              <a:rPr lang="nb-NO" dirty="0" err="1"/>
              <a:t>tenester</a:t>
            </a:r>
            <a:r>
              <a:rPr lang="nb-NO" dirty="0"/>
              <a:t> – dokumentert modell, § 8</a:t>
            </a:r>
            <a:endParaRPr lang="nn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34E0862-27AF-56DE-477C-16FA82CAA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48135-69AC-4C83-A3C9-40B3BFD79C13}" type="datetime1">
              <a:rPr lang="nb-NO" smtClean="0"/>
              <a:pPr/>
              <a:t>26.10.2022</a:t>
            </a:fld>
            <a:endParaRPr lang="en-US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5D33DE8-E1EB-A164-19F8-2DCABB4EBCB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/>
              <a:t>Minste søknadsbeløp kr 7 000 i </a:t>
            </a:r>
            <a:r>
              <a:rPr lang="nb-NO" dirty="0" err="1"/>
              <a:t>mva</a:t>
            </a:r>
            <a:endParaRPr lang="nb-NO" dirty="0"/>
          </a:p>
          <a:p>
            <a:r>
              <a:rPr lang="nb-NO" dirty="0"/>
              <a:t>Basert på </a:t>
            </a:r>
            <a:r>
              <a:rPr lang="nb-NO" dirty="0" err="1"/>
              <a:t>rekneskap</a:t>
            </a:r>
            <a:r>
              <a:rPr lang="nb-NO" dirty="0"/>
              <a:t> for </a:t>
            </a:r>
            <a:r>
              <a:rPr lang="nb-NO" dirty="0" err="1"/>
              <a:t>eitt</a:t>
            </a:r>
            <a:r>
              <a:rPr lang="nb-NO" dirty="0"/>
              <a:t> år tilbake</a:t>
            </a:r>
          </a:p>
          <a:p>
            <a:r>
              <a:rPr lang="nn-NO" dirty="0"/>
              <a:t>Avgrensing for:</a:t>
            </a:r>
          </a:p>
          <a:p>
            <a:pPr lvl="1"/>
            <a:r>
              <a:rPr lang="nn-NO" dirty="0"/>
              <a:t>Kostnader til avgiftspliktig omsetning, </a:t>
            </a:r>
            <a:r>
              <a:rPr lang="nn-NO" dirty="0" err="1"/>
              <a:t>dvs</a:t>
            </a:r>
            <a:r>
              <a:rPr lang="nn-NO" dirty="0"/>
              <a:t> reklame og sponsing, skiltreklame, drakter </a:t>
            </a:r>
            <a:r>
              <a:rPr lang="nn-NO" dirty="0" err="1"/>
              <a:t>etc</a:t>
            </a:r>
            <a:endParaRPr lang="nn-NO" dirty="0"/>
          </a:p>
          <a:p>
            <a:pPr lvl="1"/>
            <a:r>
              <a:rPr lang="nn-NO" dirty="0"/>
              <a:t>Kostnader som blir dekka gjennom mva-kompensasjonslova</a:t>
            </a:r>
          </a:p>
          <a:p>
            <a:pPr lvl="1"/>
            <a:r>
              <a:rPr lang="nn-NO" dirty="0"/>
              <a:t>Kostnader etter </a:t>
            </a:r>
            <a:r>
              <a:rPr lang="nn-NO" dirty="0" err="1"/>
              <a:t>mval</a:t>
            </a:r>
            <a:r>
              <a:rPr lang="nn-NO" dirty="0"/>
              <a:t> § 8-3, 1. ledd og § 8-4, første ledd</a:t>
            </a:r>
          </a:p>
          <a:p>
            <a:pPr lvl="2"/>
            <a:r>
              <a:rPr lang="nn-NO" dirty="0"/>
              <a:t>Servering, leige av </a:t>
            </a:r>
            <a:r>
              <a:rPr lang="nn-NO" dirty="0" err="1"/>
              <a:t>selskapslokaler</a:t>
            </a:r>
            <a:r>
              <a:rPr lang="nn-NO" dirty="0"/>
              <a:t>, leige og drift av personbilar</a:t>
            </a:r>
          </a:p>
          <a:p>
            <a:pPr lvl="2"/>
            <a:endParaRPr lang="nn-NO" dirty="0"/>
          </a:p>
          <a:p>
            <a:pPr lvl="1"/>
            <a:r>
              <a:rPr lang="nn-NO" dirty="0"/>
              <a:t>Dokumenterast med transaksjonsliste med kontonummer/namn i hovudbok, </a:t>
            </a:r>
            <a:r>
              <a:rPr lang="nn-NO" dirty="0" err="1"/>
              <a:t>bilagsnummer</a:t>
            </a:r>
            <a:r>
              <a:rPr lang="nn-NO" dirty="0"/>
              <a:t>, </a:t>
            </a:r>
            <a:r>
              <a:rPr lang="nn-NO" dirty="0" err="1"/>
              <a:t>inng</a:t>
            </a:r>
            <a:r>
              <a:rPr lang="nn-NO" dirty="0"/>
              <a:t> mva sats og beløp for kvar mva-klasse samt totalsum for alle mva-klassar.</a:t>
            </a:r>
          </a:p>
          <a:p>
            <a:r>
              <a:rPr lang="nn-NO" dirty="0"/>
              <a:t>Sentralleddet skal utarbeida  ei samanstilling, </a:t>
            </a:r>
            <a:r>
              <a:rPr lang="nn-NO" dirty="0" err="1"/>
              <a:t>jf</a:t>
            </a:r>
            <a:r>
              <a:rPr lang="nn-NO" dirty="0"/>
              <a:t> § 9</a:t>
            </a:r>
          </a:p>
          <a:p>
            <a:r>
              <a:rPr lang="nn-NO" dirty="0"/>
              <a:t>Krav til søknad, </a:t>
            </a:r>
            <a:r>
              <a:rPr lang="nn-NO" dirty="0" err="1"/>
              <a:t>jf</a:t>
            </a:r>
            <a:r>
              <a:rPr lang="nn-NO" dirty="0"/>
              <a:t> § 11, revisjon § 12 og 13</a:t>
            </a:r>
          </a:p>
          <a:p>
            <a:r>
              <a:rPr lang="nn-NO" dirty="0"/>
              <a:t>Maskiner og utstyr med mva over 50 000 må eigast i minst 5 år.</a:t>
            </a:r>
          </a:p>
        </p:txBody>
      </p:sp>
    </p:spTree>
    <p:extLst>
      <p:ext uri="{BB962C8B-B14F-4D97-AF65-F5344CB8AC3E}">
        <p14:creationId xmlns:p14="http://schemas.microsoft.com/office/powerpoint/2010/main" val="23182946"/>
      </p:ext>
    </p:extLst>
  </p:cSld>
  <p:clrMapOvr>
    <a:masterClrMapping/>
  </p:clrMapOvr>
</p:sld>
</file>

<file path=ppt/theme/theme1.xml><?xml version="1.0" encoding="utf-8"?>
<a:theme xmlns:a="http://schemas.openxmlformats.org/drawingml/2006/main" name="Magnus Legal tema">
  <a:themeElements>
    <a:clrScheme name="Oppdatert">
      <a:dk1>
        <a:srgbClr val="12263C"/>
      </a:dk1>
      <a:lt1>
        <a:srgbClr val="FFFFFF"/>
      </a:lt1>
      <a:dk2>
        <a:srgbClr val="12263C"/>
      </a:dk2>
      <a:lt2>
        <a:srgbClr val="DBE6EC"/>
      </a:lt2>
      <a:accent1>
        <a:srgbClr val="12263C"/>
      </a:accent1>
      <a:accent2>
        <a:srgbClr val="DB3043"/>
      </a:accent2>
      <a:accent3>
        <a:srgbClr val="E34741"/>
      </a:accent3>
      <a:accent4>
        <a:srgbClr val="E36E5F"/>
      </a:accent4>
      <a:accent5>
        <a:srgbClr val="FEFFFE"/>
      </a:accent5>
      <a:accent6>
        <a:srgbClr val="FEFFFE"/>
      </a:accent6>
      <a:hlink>
        <a:srgbClr val="FEFFFE"/>
      </a:hlink>
      <a:folHlink>
        <a:srgbClr val="FEFFFE"/>
      </a:folHlink>
    </a:clrScheme>
    <a:fontScheme name="forbrukertilsynet">
      <a:majorFont>
        <a:latin typeface="AktivGrotesk-Bold"/>
        <a:ea typeface=""/>
        <a:cs typeface="Arial"/>
      </a:majorFont>
      <a:minorFont>
        <a:latin typeface="AktivGrotesk-Regular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mal_NO_oppdatert - updated_010222ns.potx" id="{2E9F7AEC-E5EC-45ED-B03D-0675CD17F6CD}" vid="{8FCEED60-97A2-4B35-B5B9-4958BD7362B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Powerpointmal_NORSK_doc_624783</Template>
  <TotalTime>1555</TotalTime>
  <Words>772</Words>
  <Application>Microsoft Office PowerPoint</Application>
  <PresentationFormat>Widescreen</PresentationFormat>
  <Paragraphs>127</Paragraphs>
  <Slides>14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8" baseType="lpstr">
      <vt:lpstr>AktivGrotesk-Regular</vt:lpstr>
      <vt:lpstr>Arial</vt:lpstr>
      <vt:lpstr>Calibri</vt:lpstr>
      <vt:lpstr>Magnus Legal tema</vt:lpstr>
      <vt:lpstr>Mva-kompensasjon  for frivillige lag og organisasjonar  Voss herad, 19.10.2022  Advokat Torgils Bryn, tlf 95172600, tb@magnuslegal.no</vt:lpstr>
      <vt:lpstr>Innleiing</vt:lpstr>
      <vt:lpstr>Vilkår for kompensasjon - generelt</vt:lpstr>
      <vt:lpstr>Oversikt 1</vt:lpstr>
      <vt:lpstr>Oversikt mva 2</vt:lpstr>
      <vt:lpstr>Oversikt 3</vt:lpstr>
      <vt:lpstr>Framstillinga i det vidare</vt:lpstr>
      <vt:lpstr>Kjøp av varer og tenester – forenkla modell, § 7</vt:lpstr>
      <vt:lpstr>Kjøp av varer og tenester – dokumentert modell, § 8</vt:lpstr>
      <vt:lpstr>Bygg og anlegg - kompensasjon</vt:lpstr>
      <vt:lpstr>Aktuelle anlegg på Voss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Torgils Bryn</dc:creator>
  <cp:keywords>PowerPoint;template;ppt</cp:keywords>
  <cp:lastModifiedBy>Kristina Finne</cp:lastModifiedBy>
  <cp:revision>4</cp:revision>
  <dcterms:created xsi:type="dcterms:W3CDTF">2022-10-14T19:34:30Z</dcterms:created>
  <dcterms:modified xsi:type="dcterms:W3CDTF">2022-10-26T10:20:21Z</dcterms:modified>
</cp:coreProperties>
</file>