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608" r:id="rId5"/>
    <p:sldId id="296" r:id="rId6"/>
    <p:sldId id="612" r:id="rId7"/>
    <p:sldId id="613" r:id="rId8"/>
    <p:sldId id="614" r:id="rId9"/>
    <p:sldId id="628" r:id="rId10"/>
    <p:sldId id="625" r:id="rId11"/>
    <p:sldId id="626" r:id="rId12"/>
    <p:sldId id="627" r:id="rId13"/>
    <p:sldId id="611" r:id="rId14"/>
    <p:sldId id="594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jersti Nordanger" initials="KN" lastIdx="14" clrIdx="0">
    <p:extLst>
      <p:ext uri="{19B8F6BF-5375-455C-9EA6-DF929625EA0E}">
        <p15:presenceInfo xmlns:p15="http://schemas.microsoft.com/office/powerpoint/2012/main" userId="S::kjersti.nordanger@adm.voss.kommune.no::fbafbe7c-ddbf-4206-8efd-4cf2d0b39bc5" providerId="AD"/>
      </p:ext>
    </p:extLst>
  </p:cmAuthor>
  <p:cmAuthor id="2" name="Laila Nystad" initials="LN" lastIdx="8" clrIdx="1">
    <p:extLst>
      <p:ext uri="{19B8F6BF-5375-455C-9EA6-DF929625EA0E}">
        <p15:presenceInfo xmlns:p15="http://schemas.microsoft.com/office/powerpoint/2012/main" userId="S::Laila.Nystad@adm.voss.kommune.no::00b34d6e-232f-4b04-86bf-052ce6b8a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80F2C-D6CC-40EB-9468-37A04BCBE6C4}" v="5" dt="2023-06-01T13:29:46.005"/>
    <p1510:client id="{A0E53FDC-315B-437D-11C2-A7185AD9AD9B}" v="1" dt="2023-06-05T06:22:53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30" autoAdjust="0"/>
  </p:normalViewPr>
  <p:slideViewPr>
    <p:cSldViewPr snapToGrid="0">
      <p:cViewPr varScale="1">
        <p:scale>
          <a:sx n="72" d="100"/>
          <a:sy n="72" d="100"/>
        </p:scale>
        <p:origin x="432" y="3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dmvosskommuneno-my.sharepoint.com/personal/liv_myklebust_voss_herad_no/Documents/Dokumenter/&#216;konomiplan%202023-2026/Finansielle%20m&#229;l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'Utvikling måltal'!$A$13</c:f>
              <c:strCache>
                <c:ptCount val="1"/>
                <c:pt idx="0">
                  <c:v>Netto driftsresultat (mill.kr)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'Utvikling måltal'!$B$12:$E$12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'Utvikling måltal'!$B$13:$E$13</c:f>
              <c:numCache>
                <c:formatCode>General</c:formatCode>
                <c:ptCount val="4"/>
                <c:pt idx="0">
                  <c:v>-30.3</c:v>
                </c:pt>
                <c:pt idx="1">
                  <c:v>27.9</c:v>
                </c:pt>
                <c:pt idx="2">
                  <c:v>45.9</c:v>
                </c:pt>
                <c:pt idx="3">
                  <c:v>-17.7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C-46E2-A13B-32B0B4E39A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4989344"/>
        <c:axId val="744992224"/>
      </c:barChart>
      <c:catAx>
        <c:axId val="74498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992224"/>
        <c:crosses val="autoZero"/>
        <c:auto val="1"/>
        <c:lblAlgn val="ctr"/>
        <c:lblOffset val="100"/>
        <c:noMultiLvlLbl val="0"/>
      </c:catAx>
      <c:valAx>
        <c:axId val="74499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98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1F9B-BD43-0448-90A4-E1E75E9E819F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BDE6A-7934-A947-8540-9ECBC94B1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64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BDE6A-7934-A947-8540-9ECBC94B14B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32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Arbeidet med den fireårige økonomiplanen om våren skal vera ein retningsgjevande økonomiplan som gjev dei overordna budsjettrammene for tenesteområda i drifta, ein førebels investeringsplan og indikasjon på omfang av bruk og avsettingar av fond. Endeleg økonomiplan 2022-2025 og årsbudsjett for 2022 vert lagt fram i haust med behandling i desember. </a:t>
            </a: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BDE6A-7934-A947-8540-9ECBC94B14B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05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BDE6A-7934-A947-8540-9ECBC94B14B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49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ygd for al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7193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foredragsholder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9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11191216" cy="3352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C7365-9EBF-7B41-A163-141E4765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3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End Slide - bygd for al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Takk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25AD8D9-9148-C942-BF50-DE3D74AD7B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Narvesen</a:t>
            </a:r>
            <a:endParaRPr lang="en-US"/>
          </a:p>
          <a:p>
            <a:r>
              <a:rPr lang="en-US" err="1"/>
              <a:t>Kontaktinformasjon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28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 - bygd for sterke oppleving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590977-08B9-1845-BD16-2FC957AD63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Narvesen</a:t>
            </a:r>
            <a:endParaRPr lang="en-US"/>
          </a:p>
          <a:p>
            <a:r>
              <a:rPr lang="en-US" err="1"/>
              <a:t>Kontaktinformasjon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511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 Slide - mer røter og vengj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Narvesen</a:t>
            </a:r>
            <a:endParaRPr lang="en-US"/>
          </a:p>
          <a:p>
            <a:r>
              <a:rPr lang="en-US" err="1"/>
              <a:t>Kontaktinformasjon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33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ACE4D0-696A-4C2E-B5FF-47BD90B8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D4D283-4204-43C1-B682-E84E606F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6B05D9-EAF1-41BD-A7F9-05D2F723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3209-3093-472E-A7D1-BB1AB38D3B60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DC367E-3708-44D9-99F1-78D5EF9E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A5264B-374A-4B7D-A43C-83B2F986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3FA6-EE0D-4B35-B6C9-0562EC783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046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ygd for sterke oppleving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F3FC49B-E5E7-5143-A7AE-0D3847C8EB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foredragsholder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37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mer røter og vengj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foredragsholder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79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EE78-6998-8348-B21C-3BDAFFFA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20000"/>
            <a:ext cx="5306250" cy="1379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2698750"/>
            <a:ext cx="5306250" cy="3385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1181" y="527902"/>
            <a:ext cx="5319203" cy="5090474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93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EE78-6998-8348-B21C-3BDAFFFA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169" y="919428"/>
            <a:ext cx="5321971" cy="1178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2" y="2698751"/>
            <a:ext cx="5321971" cy="33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757" y="1233488"/>
            <a:ext cx="5306493" cy="5111750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90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757" y="3428999"/>
            <a:ext cx="11166627" cy="2654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757" y="1244184"/>
            <a:ext cx="11191215" cy="1461541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02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757" y="1244184"/>
            <a:ext cx="11191215" cy="4373979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72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D1558-30DF-7C4B-8775-DB06A8B7E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027" y="2179529"/>
            <a:ext cx="5306494" cy="777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3149797"/>
            <a:ext cx="5306494" cy="2908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2507-9B4E-4245-8268-3BBEB7AEB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141" y="2179529"/>
            <a:ext cx="5339833" cy="777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2EB44-AD2C-FC4B-AA35-307E1DB42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8412" y="3149797"/>
            <a:ext cx="5339833" cy="2908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9639C-D5C5-A24E-A021-3540D208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42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5306494" cy="3352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2EB44-AD2C-FC4B-AA35-307E1DB42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8412" y="2705725"/>
            <a:ext cx="5339833" cy="3352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0D72A-2DC9-EC4E-A096-B8458D77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4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52D24-12B6-5347-B842-F02A2E67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1"/>
            <a:ext cx="11184486" cy="13409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475DD-7E5B-424B-8DAF-B9555E145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757" y="2715228"/>
            <a:ext cx="11184486" cy="3367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9A8A-3797-DA44-9B93-840FE60F6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757" y="607987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9011-A779-D24E-A7C7-59A665A0D54B}" type="datetimeFigureOut">
              <a:rPr lang="nb-NO" smtClean="0"/>
              <a:pPr/>
              <a:t>06.06.2023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C0597-9074-634E-9B1E-CED99199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79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271FA-11AB-234C-B0A1-35716FFDC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772" y="43497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F02A-BE2C-D445-8E89-ED31A506311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9D4DAF-B309-E74B-9F37-10CD18B4E09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641" y="6172201"/>
            <a:ext cx="553602" cy="1804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4F15BE7-47C6-D449-84BC-A4DB14872250}"/>
              </a:ext>
            </a:extLst>
          </p:cNvPr>
          <p:cNvGrpSpPr/>
          <p:nvPr userDrawn="1"/>
        </p:nvGrpSpPr>
        <p:grpSpPr>
          <a:xfrm>
            <a:off x="-415302" y="510167"/>
            <a:ext cx="254832" cy="5837666"/>
            <a:chOff x="-415302" y="510167"/>
            <a:chExt cx="254832" cy="583766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5C1B37C-6609-BB49-9BCB-17EDF24FE3D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622041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103DACE-6584-D744-AB3B-0DBA331CA14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38275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B71F58D-E24D-784B-8654-9650B2A9C8F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549070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A28186-009C-1F49-A146-13D282673E5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476099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666F571-981E-C940-AD99-0F2F2842C05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403129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0128752-3189-F74F-AB8C-B9CECECAA69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3301583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AFFE169-7640-A345-8578-CDE7731E3A4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257187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967B6C1-B78A-5E47-9225-F8D7E98B0AE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184216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4AE314E-BA30-1E49-8CC7-2AFA1D14E21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111245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8706D0-FCAC-BD4C-AB1B-34BC37D6D532}"/>
              </a:ext>
            </a:extLst>
          </p:cNvPr>
          <p:cNvGrpSpPr/>
          <p:nvPr userDrawn="1"/>
        </p:nvGrpSpPr>
        <p:grpSpPr>
          <a:xfrm>
            <a:off x="12585669" y="510167"/>
            <a:ext cx="254832" cy="5837666"/>
            <a:chOff x="12585669" y="510167"/>
            <a:chExt cx="254832" cy="5837666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15BA1F9-5A5F-0C40-BD06-F6611807FA6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622041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E562B01-CDB9-EB4F-BC61-4472FBD8200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38275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CD41B36-524E-3D4F-A33F-3D19214012F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549070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6558916-ACD0-A743-AC68-941E77AB940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476099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BB2B7D-999D-DC4A-8DE6-98D7585A8AC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403129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C6EEFCE-974A-064A-B3BF-82658F342C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3301583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99C0E0-56DE-3C45-A7F3-6DA2487E9F8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257187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E2E0A53-9B08-C942-A03C-BC76D709148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184216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2E2DBDD-1DE7-6644-A7D0-ADD12B116EB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111245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A35A0E-D24B-8E48-81B0-6AEBDABF8102}"/>
              </a:ext>
            </a:extLst>
          </p:cNvPr>
          <p:cNvGrpSpPr/>
          <p:nvPr userDrawn="1"/>
        </p:nvGrpSpPr>
        <p:grpSpPr>
          <a:xfrm>
            <a:off x="503757" y="-438242"/>
            <a:ext cx="11191215" cy="318489"/>
            <a:chOff x="503757" y="-438242"/>
            <a:chExt cx="11191215" cy="31848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2BEC34D-D7E4-4641-B00B-8263B76DE7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3757" y="-438242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89738C-B75A-DF45-8963-E74268CACA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94972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5D5341E-C269-0546-A634-C65772A0E5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97169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600F56-45EB-4243-B8B5-61CBFB4C02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9365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525AF3A-BB15-454F-9E7F-5E90CA33EC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01561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13A914-00C8-C04B-B1E8-B657DF0969E1}"/>
              </a:ext>
            </a:extLst>
          </p:cNvPr>
          <p:cNvGrpSpPr/>
          <p:nvPr userDrawn="1"/>
        </p:nvGrpSpPr>
        <p:grpSpPr>
          <a:xfrm>
            <a:off x="503757" y="7019198"/>
            <a:ext cx="11191215" cy="318489"/>
            <a:chOff x="503757" y="7019198"/>
            <a:chExt cx="11191215" cy="318489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81F4825-9D76-B94A-A885-BEC8830F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3757" y="7019198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6C36D2E-DFE9-E24E-B99B-D890E63DF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94972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58576E9-4C4E-0240-9D9E-33C22D1DE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97169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6285605-996D-7647-A454-6B0E7D9BDD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9365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E49F44D-AA3D-554B-BACE-9480895015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01561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3C124149-5AB2-F64D-82EA-E77691813148}"/>
              </a:ext>
            </a:extLst>
          </p:cNvPr>
          <p:cNvSpPr txBox="1">
            <a:spLocks/>
          </p:cNvSpPr>
          <p:nvPr userDrawn="1"/>
        </p:nvSpPr>
        <p:spPr>
          <a:xfrm>
            <a:off x="0" y="-371007"/>
            <a:ext cx="1418157" cy="306079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Voss </a:t>
            </a:r>
            <a:r>
              <a:rPr lang="nb-NO" sz="1200" err="1">
                <a:latin typeface="Arial" panose="020B0604020202020204" pitchFamily="34" charset="0"/>
                <a:cs typeface="Arial" panose="020B0604020202020204" pitchFamily="34" charset="0"/>
              </a:rPr>
              <a:t>herad</a:t>
            </a:r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CCEDE4-08EA-3641-A17E-AB6E6A3ACD8D}"/>
              </a:ext>
            </a:extLst>
          </p:cNvPr>
          <p:cNvGrpSpPr/>
          <p:nvPr userDrawn="1"/>
        </p:nvGrpSpPr>
        <p:grpSpPr>
          <a:xfrm rot="16200000">
            <a:off x="1953082" y="-870369"/>
            <a:ext cx="234950" cy="1304801"/>
            <a:chOff x="12217400" y="-64929"/>
            <a:chExt cx="234950" cy="130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DEE16C-0D08-B44C-AC2E-C492CE15CDB3}"/>
                </a:ext>
              </a:extLst>
            </p:cNvPr>
            <p:cNvSpPr/>
            <p:nvPr userDrawn="1"/>
          </p:nvSpPr>
          <p:spPr>
            <a:xfrm>
              <a:off x="12217400" y="-64929"/>
              <a:ext cx="234950" cy="130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8CDEB75-9155-814B-A071-B82A93921E65}"/>
                </a:ext>
              </a:extLst>
            </p:cNvPr>
            <p:cNvGrpSpPr/>
            <p:nvPr userDrawn="1"/>
          </p:nvGrpSpPr>
          <p:grpSpPr>
            <a:xfrm>
              <a:off x="12248682" y="-19891"/>
              <a:ext cx="172387" cy="1214724"/>
              <a:chOff x="12241004" y="0"/>
              <a:chExt cx="172387" cy="121472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203263-AFF7-8C45-9405-110C8A3B2C11}"/>
                  </a:ext>
                </a:extLst>
              </p:cNvPr>
              <p:cNvSpPr/>
              <p:nvPr userDrawn="1"/>
            </p:nvSpPr>
            <p:spPr>
              <a:xfrm>
                <a:off x="12241004" y="0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313F650-FCBB-3440-AC58-777039F66BAA}"/>
                  </a:ext>
                </a:extLst>
              </p:cNvPr>
              <p:cNvSpPr/>
              <p:nvPr userDrawn="1"/>
            </p:nvSpPr>
            <p:spPr>
              <a:xfrm>
                <a:off x="12241004" y="17238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9013EA1-00BA-C34F-98A2-F1F32D42C2A1}"/>
                  </a:ext>
                </a:extLst>
              </p:cNvPr>
              <p:cNvSpPr/>
              <p:nvPr userDrawn="1"/>
            </p:nvSpPr>
            <p:spPr>
              <a:xfrm>
                <a:off x="12241004" y="34383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4C39720-30A1-8B48-8049-29710FD68EAB}"/>
                  </a:ext>
                </a:extLst>
              </p:cNvPr>
              <p:cNvSpPr/>
              <p:nvPr userDrawn="1"/>
            </p:nvSpPr>
            <p:spPr>
              <a:xfrm>
                <a:off x="12241004" y="518462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40A65BE-D8B4-B042-ADA9-EE69806A39AE}"/>
                  </a:ext>
                </a:extLst>
              </p:cNvPr>
              <p:cNvSpPr/>
              <p:nvPr userDrawn="1"/>
            </p:nvSpPr>
            <p:spPr>
              <a:xfrm>
                <a:off x="12241004" y="867712"/>
                <a:ext cx="172387" cy="1723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2107009-D212-124A-B49D-CB6367BE86D8}"/>
                  </a:ext>
                </a:extLst>
              </p:cNvPr>
              <p:cNvSpPr/>
              <p:nvPr userDrawn="1"/>
            </p:nvSpPr>
            <p:spPr>
              <a:xfrm>
                <a:off x="12241004" y="104233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D582753-80CB-8F41-8326-7389CA7C4032}"/>
                  </a:ext>
                </a:extLst>
              </p:cNvPr>
              <p:cNvSpPr/>
              <p:nvPr userDrawn="1"/>
            </p:nvSpPr>
            <p:spPr>
              <a:xfrm>
                <a:off x="12241004" y="69308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9DD7B61-895E-A04B-8824-9E6B7E723A5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511200"/>
            <a:ext cx="573606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0" r:id="rId4"/>
    <p:sldLayoutId id="2147483662" r:id="rId5"/>
    <p:sldLayoutId id="2147483663" r:id="rId6"/>
    <p:sldLayoutId id="2147483670" r:id="rId7"/>
    <p:sldLayoutId id="2147483653" r:id="rId8"/>
    <p:sldLayoutId id="2147483664" r:id="rId9"/>
    <p:sldLayoutId id="2147483671" r:id="rId10"/>
    <p:sldLayoutId id="2147483667" r:id="rId11"/>
    <p:sldLayoutId id="2147483668" r:id="rId12"/>
    <p:sldLayoutId id="2147483669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05" userDrawn="1">
          <p15:clr>
            <a:srgbClr val="F26B43"/>
          </p15:clr>
        </p15:guide>
        <p15:guide id="4" pos="7365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1700" userDrawn="1">
          <p15:clr>
            <a:srgbClr val="F26B43"/>
          </p15:clr>
        </p15:guide>
        <p15:guide id="8" orient="horz" pos="1239" userDrawn="1">
          <p15:clr>
            <a:srgbClr val="F26B43"/>
          </p15:clr>
        </p15:guide>
        <p15:guide id="9" orient="horz" pos="777" userDrawn="1">
          <p15:clr>
            <a:srgbClr val="F26B43"/>
          </p15:clr>
        </p15:guide>
        <p15:guide id="10" orient="horz" pos="321" userDrawn="1">
          <p15:clr>
            <a:srgbClr val="F26B43"/>
          </p15:clr>
        </p15:guide>
        <p15:guide id="11" orient="horz" pos="2621" userDrawn="1">
          <p15:clr>
            <a:srgbClr val="F26B43"/>
          </p15:clr>
        </p15:guide>
        <p15:guide id="12" orient="horz" pos="3078" userDrawn="1">
          <p15:clr>
            <a:srgbClr val="F26B43"/>
          </p15:clr>
        </p15:guide>
        <p15:guide id="13" orient="horz" pos="3539" userDrawn="1">
          <p15:clr>
            <a:srgbClr val="F26B43"/>
          </p15:clr>
        </p15:guide>
        <p15:guide id="14" orient="horz" pos="3997" userDrawn="1">
          <p15:clr>
            <a:srgbClr val="F26B43"/>
          </p15:clr>
        </p15:guide>
        <p15:guide id="15" userDrawn="1">
          <p15:clr>
            <a:srgbClr val="F26B43"/>
          </p15:clr>
        </p15:guide>
        <p15:guide id="16" pos="3660" userDrawn="1">
          <p15:clr>
            <a:srgbClr val="F26B43"/>
          </p15:clr>
        </p15:guide>
        <p15:guide id="17" pos="39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.framsikt.net/2024/voss/bm-2024-retningsgjevande_&#248;konomiplan_2024-202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E2C5BFA3-B20D-47EB-9642-97D5E725054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0" y="-1243964"/>
            <a:ext cx="12192000" cy="812800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ED5A5991-3887-4C8B-A44A-9C53CDB42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51" y="4328300"/>
            <a:ext cx="12192000" cy="1448031"/>
          </a:xfrm>
        </p:spPr>
        <p:txBody>
          <a:bodyPr/>
          <a:lstStyle/>
          <a:p>
            <a:r>
              <a:rPr lang="nn-NO" dirty="0"/>
              <a:t>Årsmelding 2022 og 1.tertial 2023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AD113C2A-D308-4062-B838-50D763224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51" y="5875020"/>
            <a:ext cx="9144000" cy="705641"/>
          </a:xfrm>
        </p:spPr>
        <p:txBody>
          <a:bodyPr>
            <a:normAutofit/>
          </a:bodyPr>
          <a:lstStyle/>
          <a:p>
            <a:r>
              <a:rPr lang="nn-NO" dirty="0"/>
              <a:t>Kommunale råd 5.06.22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40A6350-7456-4605-B8C0-9EB228E95D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22949"/>
            <a:ext cx="1857059" cy="1026000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795FC10-3E14-4ABC-98AF-FEA23B97A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066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7E3E2-58AB-AEFB-F4B6-D815DB1A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Investering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E1DB64-8755-E36D-F71B-6B13B259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43510" indent="-143510"/>
            <a:r>
              <a:rPr lang="nn-NO" dirty="0"/>
              <a:t>Teke utgangspunkt i gjeldande plan – mykje er vidareført </a:t>
            </a:r>
            <a:endParaRPr lang="en-US" dirty="0"/>
          </a:p>
          <a:p>
            <a:pPr marL="143510" indent="-143510"/>
            <a:r>
              <a:rPr lang="nn-NO" dirty="0"/>
              <a:t>Nokre få prosjekt er justert i tid og prisestimat </a:t>
            </a:r>
            <a:endParaRPr lang="nn-NO" dirty="0">
              <a:cs typeface="Arial"/>
            </a:endParaRPr>
          </a:p>
          <a:p>
            <a:pPr marL="143510" indent="-143510"/>
            <a:r>
              <a:rPr lang="nn-NO" dirty="0"/>
              <a:t>Aktuelle investeringar som påverkar råda sine brukargrupper:</a:t>
            </a:r>
            <a:endParaRPr lang="nn-NO" dirty="0">
              <a:cs typeface="Arial" panose="020B0604020202020204"/>
            </a:endParaRPr>
          </a:p>
          <a:p>
            <a:pPr marL="287655" lvl="1" indent="-143510"/>
            <a:r>
              <a:rPr lang="nn-NO" dirty="0"/>
              <a:t>Kommunal bustad – 2 F på Vetleflaten, Skulestadvegen, kapitalbevaring</a:t>
            </a:r>
            <a:endParaRPr lang="nn-NO" dirty="0">
              <a:cs typeface="Arial" panose="020B0604020202020204"/>
            </a:endParaRPr>
          </a:p>
          <a:p>
            <a:pPr marL="287655" lvl="1" indent="-143510"/>
            <a:r>
              <a:rPr lang="nn-NO" dirty="0"/>
              <a:t>Interkommunal legevakt</a:t>
            </a:r>
            <a:endParaRPr lang="nn-NO" dirty="0">
              <a:cs typeface="Arial" panose="020B0604020202020204"/>
            </a:endParaRPr>
          </a:p>
          <a:p>
            <a:pPr marL="287655" lvl="1" indent="-143510"/>
            <a:endParaRPr lang="nn-NO" dirty="0">
              <a:cs typeface="Arial" panose="020B0604020202020204"/>
            </a:endParaRPr>
          </a:p>
          <a:p>
            <a:pPr marL="143510" indent="-143510"/>
            <a:endParaRPr lang="nn-NO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125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293B1-9AC3-4FFE-8D4F-C648A9CE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Vegen vidare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04EDEF-3A47-4237-AB31-8095B5EF0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57" y="2715228"/>
            <a:ext cx="6456441" cy="3367570"/>
          </a:xfrm>
        </p:spPr>
        <p:txBody>
          <a:bodyPr/>
          <a:lstStyle/>
          <a:p>
            <a:r>
              <a:rPr lang="nn-NO" dirty="0"/>
              <a:t>Økonomiplan er retningsgivande for arbeid med årsbudsjett og set rammene</a:t>
            </a:r>
          </a:p>
          <a:p>
            <a:pPr lvl="1"/>
            <a:r>
              <a:rPr lang="nn-NO" dirty="0"/>
              <a:t>Formannskapet 8.juni</a:t>
            </a:r>
          </a:p>
          <a:p>
            <a:pPr lvl="1"/>
            <a:r>
              <a:rPr lang="nn-NO" dirty="0"/>
              <a:t>Voss heradsstyre 20.juni</a:t>
            </a:r>
          </a:p>
          <a:p>
            <a:r>
              <a:rPr lang="nn-NO" dirty="0"/>
              <a:t>Årsbudsjett 2024 og Økonomiplan 2024-2027 vert vedteke i desember 2023</a:t>
            </a:r>
          </a:p>
          <a:p>
            <a:pPr lvl="1"/>
            <a:r>
              <a:rPr lang="nn-NO" dirty="0"/>
              <a:t>Utgreiingar og </a:t>
            </a:r>
            <a:r>
              <a:rPr lang="nn-NO" dirty="0" err="1"/>
              <a:t>detaljering</a:t>
            </a:r>
            <a:r>
              <a:rPr lang="nn-NO" dirty="0"/>
              <a:t> i løpet av hausten</a:t>
            </a:r>
          </a:p>
          <a:p>
            <a:endParaRPr lang="nn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5C55301-373D-C813-9F2A-390A793AF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548CF93-961C-405D-B281-94BA9FE7F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6211369" cy="3352178"/>
          </a:xfrm>
        </p:spPr>
        <p:txBody>
          <a:bodyPr vert="horz" lIns="0" tIns="0" rIns="0" bIns="0" rtlCol="0" anchor="t">
            <a:noAutofit/>
          </a:bodyPr>
          <a:lstStyle/>
          <a:p>
            <a:pPr marL="143510" indent="-143510"/>
            <a:r>
              <a:rPr lang="nn-NO" dirty="0"/>
              <a:t>Voss herad har fått eit vesentleg dårlegare driftsresultat enn venta </a:t>
            </a:r>
            <a:endParaRPr lang="nn-NO" dirty="0">
              <a:cs typeface="Arial"/>
            </a:endParaRPr>
          </a:p>
          <a:p>
            <a:pPr marL="143510" indent="-143510"/>
            <a:r>
              <a:rPr lang="nn-NO" dirty="0"/>
              <a:t>Dårlegare resultat </a:t>
            </a:r>
            <a:r>
              <a:rPr lang="nn-NO" dirty="0">
                <a:sym typeface="Wingdings" panose="05000000000000000000" pitchFamily="2" charset="2"/>
              </a:rPr>
              <a:t> bruk av disposisjonsfond  redusert handlingsrom for framtida</a:t>
            </a:r>
            <a:endParaRPr lang="nn-NO" dirty="0">
              <a:cs typeface="Arial" panose="020B0604020202020204"/>
            </a:endParaRPr>
          </a:p>
          <a:p>
            <a:pPr marL="143510" indent="-143510"/>
            <a:r>
              <a:rPr lang="nn-NO" dirty="0"/>
              <a:t>Det er store avvik mellom områda</a:t>
            </a:r>
            <a:endParaRPr lang="nn-NO" dirty="0">
              <a:cs typeface="Arial"/>
            </a:endParaRPr>
          </a:p>
          <a:p>
            <a:pPr marL="287655" lvl="1" indent="-143510"/>
            <a:r>
              <a:rPr lang="nn-NO" dirty="0"/>
              <a:t>Eingongsutgifter</a:t>
            </a:r>
          </a:p>
          <a:p>
            <a:pPr marL="287655" lvl="1" indent="-143510"/>
            <a:r>
              <a:rPr lang="nn-NO" dirty="0"/>
              <a:t>Fleire store tenesteområde har meirforbruk i høve budsjett</a:t>
            </a:r>
            <a:endParaRPr lang="nn-NO" dirty="0">
              <a:cs typeface="Arial"/>
            </a:endParaRPr>
          </a:p>
          <a:p>
            <a:pPr marL="287655" lvl="1" indent="-143510"/>
            <a:endParaRPr lang="nn-NO" dirty="0">
              <a:cs typeface="Arial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567643D-6AA9-47D3-A59E-FDCE9F2A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Rekneskap drift 2022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FA7414-469A-5410-A213-37DD34BC8046}"/>
              </a:ext>
            </a:extLst>
          </p:cNvPr>
          <p:cNvGraphicFramePr>
            <a:graphicFrameLocks/>
          </p:cNvGraphicFramePr>
          <p:nvPr/>
        </p:nvGraphicFramePr>
        <p:xfrm>
          <a:off x="7228784" y="23637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87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6DBC1F5-2820-A2DD-F9EA-7AF60A223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7" y="1709057"/>
            <a:ext cx="6341200" cy="499654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n-NO" u="sng" dirty="0"/>
              <a:t>Oppsummering:</a:t>
            </a:r>
          </a:p>
          <a:p>
            <a:pPr marL="143510" indent="-143510"/>
            <a:r>
              <a:rPr lang="nn-NO" dirty="0"/>
              <a:t>Høg prisvekst, utfordringar med bemanning, auke i sosial stønad og flyktninghandtering</a:t>
            </a:r>
          </a:p>
          <a:p>
            <a:pPr marL="143510" indent="-143510"/>
            <a:r>
              <a:rPr lang="nn-NO" dirty="0"/>
              <a:t>Meirinntekter </a:t>
            </a:r>
            <a:endParaRPr lang="nn-NO" dirty="0">
              <a:cs typeface="Arial"/>
            </a:endParaRPr>
          </a:p>
          <a:p>
            <a:pPr marL="287655" lvl="1" indent="-143510"/>
            <a:r>
              <a:rPr lang="nn-NO" dirty="0"/>
              <a:t>Auka utbytte frå kraftselskap med 10 mill. kr</a:t>
            </a:r>
            <a:endParaRPr lang="nn-NO" dirty="0">
              <a:cs typeface="Arial" panose="020B0604020202020204"/>
            </a:endParaRPr>
          </a:p>
          <a:p>
            <a:pPr marL="287655" lvl="1" indent="-143510"/>
            <a:r>
              <a:rPr lang="nn-NO" dirty="0"/>
              <a:t>Tilskot til integrering, auke med 20 mill.kr</a:t>
            </a:r>
            <a:endParaRPr lang="nn-NO" dirty="0">
              <a:cs typeface="Arial"/>
            </a:endParaRPr>
          </a:p>
          <a:p>
            <a:pPr marL="143510" indent="-143510"/>
            <a:r>
              <a:rPr lang="nn-NO" dirty="0"/>
              <a:t>Revidert nasjonalbudsjett 2023 </a:t>
            </a:r>
            <a:endParaRPr lang="nn-NO" dirty="0">
              <a:cs typeface="Arial"/>
            </a:endParaRPr>
          </a:p>
          <a:p>
            <a:pPr marL="287655" lvl="1" indent="-143510"/>
            <a:r>
              <a:rPr lang="nn-NO" dirty="0"/>
              <a:t>Redusert trekk for kraftinntekter til 20 mill.kr - Auka budsjett med 40 mill.kr</a:t>
            </a:r>
            <a:endParaRPr lang="nn-NO" dirty="0">
              <a:cs typeface="Arial"/>
            </a:endParaRPr>
          </a:p>
          <a:p>
            <a:pPr marL="287655" lvl="1" indent="-143510"/>
            <a:r>
              <a:rPr lang="nn-NO" dirty="0"/>
              <a:t>Auke i skatteinntekter – 20 mill.kr</a:t>
            </a:r>
            <a:endParaRPr lang="nn-NO" dirty="0">
              <a:cs typeface="Arial" panose="020B0604020202020204"/>
            </a:endParaRPr>
          </a:p>
          <a:p>
            <a:pPr marL="287655" lvl="1" indent="-143510"/>
            <a:r>
              <a:rPr lang="nn-NO" dirty="0">
                <a:cs typeface="Arial" panose="020B0604020202020204"/>
              </a:rPr>
              <a:t>Auka rammetilskot for å dekka prisvekst – 10 mill.kr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990BC43-B60D-11F1-7A6C-82605421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2"/>
            <a:ext cx="11184486" cy="716426"/>
          </a:xfrm>
        </p:spPr>
        <p:txBody>
          <a:bodyPr/>
          <a:lstStyle/>
          <a:p>
            <a:r>
              <a:rPr lang="nn-NO" dirty="0"/>
              <a:t>Status etter april 2023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432BDF8-ED92-196D-5F03-EBE29A366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3" t="13275" r="21075"/>
          <a:stretch/>
        </p:blipFill>
        <p:spPr>
          <a:xfrm>
            <a:off x="6844957" y="2623457"/>
            <a:ext cx="5265527" cy="34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7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utendørs, himmel, fjell, sky&#10;&#10;Automatisk generert beskrivelse">
            <a:extLst>
              <a:ext uri="{FF2B5EF4-FFF2-40B4-BE49-F238E27FC236}">
                <a16:creationId xmlns:a16="http://schemas.microsoft.com/office/drawing/2014/main" id="{D7A3B8D6-5A47-CE2E-0C7F-1BB31882DE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2500" b="12500"/>
          <a:stretch>
            <a:fillRect/>
          </a:stretch>
        </p:blipFill>
        <p:spPr/>
      </p:pic>
      <p:sp>
        <p:nvSpPr>
          <p:cNvPr id="23" name="Tittel 22">
            <a:extLst>
              <a:ext uri="{FF2B5EF4-FFF2-40B4-BE49-F238E27FC236}">
                <a16:creationId xmlns:a16="http://schemas.microsoft.com/office/drawing/2014/main" id="{06922B18-BA87-4EA4-98F3-1A02FB058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8" y="3905481"/>
            <a:ext cx="10964343" cy="2213811"/>
          </a:xfrm>
        </p:spPr>
        <p:txBody>
          <a:bodyPr/>
          <a:lstStyle/>
          <a:p>
            <a:r>
              <a:rPr lang="nb-NO" dirty="0" err="1"/>
              <a:t>Retningsgjevande</a:t>
            </a:r>
            <a:r>
              <a:rPr lang="nb-NO" dirty="0"/>
              <a:t> økonomiplan 2024-2027</a:t>
            </a:r>
            <a:endParaRPr lang="nn-NO" dirty="0"/>
          </a:p>
        </p:txBody>
      </p:sp>
      <p:sp>
        <p:nvSpPr>
          <p:cNvPr id="24" name="Undertittel 23">
            <a:extLst>
              <a:ext uri="{FF2B5EF4-FFF2-40B4-BE49-F238E27FC236}">
                <a16:creationId xmlns:a16="http://schemas.microsoft.com/office/drawing/2014/main" id="{82560218-7787-4A50-A6A5-383633F88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05" y="6119292"/>
            <a:ext cx="9122734" cy="1933903"/>
          </a:xfrm>
        </p:spPr>
        <p:txBody>
          <a:bodyPr>
            <a:normAutofit/>
          </a:bodyPr>
          <a:lstStyle/>
          <a:p>
            <a:r>
              <a:rPr lang="nb-NO" sz="2000" dirty="0"/>
              <a:t>Gjennomgang av rådmannen sitt framlegg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A084F680-E3B4-47E0-835E-60FF0A1D7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31651" y="324095"/>
            <a:ext cx="1857059" cy="1026000"/>
          </a:xfrm>
        </p:spPr>
        <p:txBody>
          <a:bodyPr/>
          <a:lstStyle/>
          <a:p>
            <a:endParaRPr lang="nn-NO"/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C822A927-F434-4B94-9138-96E39B3E4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4360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D8AF84-019D-4B53-9F3B-B6A8062E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nn-NO" dirty="0">
                <a:hlinkClick r:id="rId3"/>
              </a:rPr>
              <a:t>https://pub.framsikt.net/2024/voss/bm-2024-retningsgjevande_økonomiplan_2024-2027/</a:t>
            </a:r>
            <a:r>
              <a:rPr lang="nn-NO" dirty="0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555AB13-6519-8F83-1DBD-0EF1CB6C8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491" y="129092"/>
            <a:ext cx="6006474" cy="428754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0893A09-DBA6-1EDF-1CE5-642E72591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726" y="4574922"/>
            <a:ext cx="5392004" cy="21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4871A-9BE7-706C-42E2-FB1405F6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1"/>
            <a:ext cx="5018154" cy="1340933"/>
          </a:xfrm>
        </p:spPr>
        <p:txBody>
          <a:bodyPr/>
          <a:lstStyle/>
          <a:p>
            <a:r>
              <a:rPr lang="nn-NO" dirty="0"/>
              <a:t>Økonomiplan – meir enn økonomi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40F0F4-A351-58A1-9FB4-D8C81DB1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57" y="2715228"/>
            <a:ext cx="5905921" cy="3367570"/>
          </a:xfrm>
        </p:spPr>
        <p:txBody>
          <a:bodyPr/>
          <a:lstStyle/>
          <a:p>
            <a:r>
              <a:rPr lang="nn-NO" dirty="0"/>
              <a:t>Jobba med mål og strategi</a:t>
            </a:r>
          </a:p>
          <a:p>
            <a:pPr lvl="1"/>
            <a:r>
              <a:rPr lang="nn-NO" dirty="0"/>
              <a:t>Berekraftsmål er no hovudmål</a:t>
            </a:r>
          </a:p>
          <a:p>
            <a:r>
              <a:rPr lang="nn-NO" dirty="0"/>
              <a:t>Me må omstilla tenestene for framtida</a:t>
            </a:r>
          </a:p>
          <a:p>
            <a:r>
              <a:rPr lang="nn-NO" dirty="0"/>
              <a:t>Berekraftige tenester</a:t>
            </a:r>
          </a:p>
          <a:p>
            <a:r>
              <a:rPr lang="nn-NO" dirty="0"/>
              <a:t>Meir samhandling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36F2CD0-8A26-8AE9-B992-58630069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451" y="-133"/>
            <a:ext cx="5376549" cy="66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7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DBBC46-2BDC-F8D5-16B4-1A57335C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Hovudtrekk økonomisk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DC8E51-7D53-9538-CECC-1BA8E194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57" y="2312894"/>
            <a:ext cx="11184486" cy="3769904"/>
          </a:xfrm>
        </p:spPr>
        <p:txBody>
          <a:bodyPr/>
          <a:lstStyle/>
          <a:p>
            <a:r>
              <a:rPr lang="nn-NO" dirty="0"/>
              <a:t>Retningsgjevande økonomiplan</a:t>
            </a:r>
          </a:p>
          <a:p>
            <a:pPr lvl="1"/>
            <a:r>
              <a:rPr lang="nn-NO" dirty="0"/>
              <a:t>Gjev retning og rammer </a:t>
            </a:r>
          </a:p>
          <a:p>
            <a:pPr lvl="1"/>
            <a:r>
              <a:rPr lang="nn-NO" dirty="0"/>
              <a:t>Mange usikre faktorar – må oppdaterast til hausten for endeleg plan</a:t>
            </a:r>
          </a:p>
          <a:p>
            <a:r>
              <a:rPr lang="nn-NO" dirty="0"/>
              <a:t>Vekst i frie inntekter er planlagd å nytta til å dekka</a:t>
            </a:r>
          </a:p>
          <a:p>
            <a:pPr lvl="1"/>
            <a:r>
              <a:rPr lang="nn-NO" dirty="0"/>
              <a:t>Demografiutgifter</a:t>
            </a:r>
          </a:p>
          <a:p>
            <a:pPr lvl="1"/>
            <a:r>
              <a:rPr lang="nn-NO" dirty="0"/>
              <a:t>Løns- og prisvekst</a:t>
            </a:r>
          </a:p>
          <a:p>
            <a:pPr lvl="1"/>
            <a:r>
              <a:rPr lang="nn-NO" dirty="0"/>
              <a:t>Fjerna fleire effektiviseringskrav innan oppvekst</a:t>
            </a:r>
          </a:p>
          <a:p>
            <a:pPr lvl="1"/>
            <a:r>
              <a:rPr lang="nn-NO" dirty="0"/>
              <a:t>Nokre styrkingar: sosial stønad, legeverksemd, individuell jobbstøtte (IPS) og auka tilskot til Voss frivilligsentral</a:t>
            </a:r>
          </a:p>
        </p:txBody>
      </p:sp>
    </p:spTree>
    <p:extLst>
      <p:ext uri="{BB962C8B-B14F-4D97-AF65-F5344CB8AC3E}">
        <p14:creationId xmlns:p14="http://schemas.microsoft.com/office/powerpoint/2010/main" val="157778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D7B06-E8AB-1B4F-3871-7998E228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1"/>
            <a:ext cx="11184486" cy="752797"/>
          </a:xfrm>
        </p:spPr>
        <p:txBody>
          <a:bodyPr/>
          <a:lstStyle/>
          <a:p>
            <a:r>
              <a:rPr lang="nn-NO" dirty="0"/>
              <a:t>Nye tiltak, drift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9AED379-190F-52D9-AF71-664AB662A6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3757" y="1854778"/>
          <a:ext cx="11184484" cy="466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030">
                  <a:extLst>
                    <a:ext uri="{9D8B030D-6E8A-4147-A177-3AD203B41FA5}">
                      <a16:colId xmlns:a16="http://schemas.microsoft.com/office/drawing/2014/main" val="1880074094"/>
                    </a:ext>
                  </a:extLst>
                </a:gridCol>
                <a:gridCol w="1286816">
                  <a:extLst>
                    <a:ext uri="{9D8B030D-6E8A-4147-A177-3AD203B41FA5}">
                      <a16:colId xmlns:a16="http://schemas.microsoft.com/office/drawing/2014/main" val="2619438085"/>
                    </a:ext>
                  </a:extLst>
                </a:gridCol>
                <a:gridCol w="2116634">
                  <a:extLst>
                    <a:ext uri="{9D8B030D-6E8A-4147-A177-3AD203B41FA5}">
                      <a16:colId xmlns:a16="http://schemas.microsoft.com/office/drawing/2014/main" val="3635691308"/>
                    </a:ext>
                  </a:extLst>
                </a:gridCol>
                <a:gridCol w="1142501">
                  <a:extLst>
                    <a:ext uri="{9D8B030D-6E8A-4147-A177-3AD203B41FA5}">
                      <a16:colId xmlns:a16="http://schemas.microsoft.com/office/drawing/2014/main" val="764522630"/>
                    </a:ext>
                  </a:extLst>
                </a:gridCol>
                <a:gridCol w="1142501">
                  <a:extLst>
                    <a:ext uri="{9D8B030D-6E8A-4147-A177-3AD203B41FA5}">
                      <a16:colId xmlns:a16="http://schemas.microsoft.com/office/drawing/2014/main" val="2586364610"/>
                    </a:ext>
                  </a:extLst>
                </a:gridCol>
                <a:gridCol w="1142501">
                  <a:extLst>
                    <a:ext uri="{9D8B030D-6E8A-4147-A177-3AD203B41FA5}">
                      <a16:colId xmlns:a16="http://schemas.microsoft.com/office/drawing/2014/main" val="3823221541"/>
                    </a:ext>
                  </a:extLst>
                </a:gridCol>
                <a:gridCol w="1142501">
                  <a:extLst>
                    <a:ext uri="{9D8B030D-6E8A-4147-A177-3AD203B41FA5}">
                      <a16:colId xmlns:a16="http://schemas.microsoft.com/office/drawing/2014/main" val="555590287"/>
                    </a:ext>
                  </a:extLst>
                </a:gridCol>
              </a:tblGrid>
              <a:tr h="247472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Tiltak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Org Nivå 2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Org Nivå 3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Øk.plan 2024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Øk.plan 2025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Øk.plan 2026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Øk.plan 2027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1319888453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Auka demografiutgifter 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Finans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Omsorg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12 000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20 000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20 000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4261982479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Auka tilskot til Voss frivilligsentral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Kultur og fritid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Kulturarbeid og stab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1435980767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Auke i jordmorstilling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Oppvekst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Barne- og familietenester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346743753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Auke i omfang av sosial stønad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NAV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7 000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6 000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4 000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3 000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1267437887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Brøyting og strøing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Teknisk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Drift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2 000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782293604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Budsjettauke grunnskule, ny tildelingsmodell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Oppvekst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Grunnskule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12 700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10 400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5 000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356961698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Fastlegeheimlar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 err="1">
                          <a:effectLst/>
                        </a:rPr>
                        <a:t>Avd</a:t>
                      </a:r>
                      <a:r>
                        <a:rPr lang="nn-NO" sz="1200" u="none" strike="noStrike" dirty="0">
                          <a:effectLst/>
                        </a:rPr>
                        <a:t>. for førebygging og </a:t>
                      </a:r>
                      <a:r>
                        <a:rPr lang="nn-NO" sz="1200" u="none" strike="noStrike" dirty="0" err="1">
                          <a:effectLst/>
                        </a:rPr>
                        <a:t>rehab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3 500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379526521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Individuell jobbstøtte (IPS) 2 årsverk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NAV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1 300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1 300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1 300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1 300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3761498206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Medlemskap i Bergen og omland friluftsråd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Kultur og fritid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Kulturarbeid og stab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400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400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400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800921612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Sjukeheimsleger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 err="1">
                          <a:effectLst/>
                        </a:rPr>
                        <a:t>Avd</a:t>
                      </a:r>
                      <a:r>
                        <a:rPr lang="nn-NO" sz="1200" u="none" strike="noStrike" dirty="0">
                          <a:effectLst/>
                        </a:rPr>
                        <a:t>. for førebygging og </a:t>
                      </a:r>
                      <a:r>
                        <a:rPr lang="nn-NO" sz="1200" u="none" strike="noStrike" dirty="0" err="1">
                          <a:effectLst/>
                        </a:rPr>
                        <a:t>rehab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600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3364114617"/>
                  </a:ext>
                </a:extLst>
              </a:tr>
              <a:tr h="432570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Støttepersonell Voss legekontor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 err="1">
                          <a:effectLst/>
                        </a:rPr>
                        <a:t>Avd</a:t>
                      </a:r>
                      <a:r>
                        <a:rPr lang="nn-NO" sz="1200" u="none" strike="noStrike" dirty="0">
                          <a:effectLst/>
                        </a:rPr>
                        <a:t>. for førebygging og </a:t>
                      </a:r>
                      <a:r>
                        <a:rPr lang="nn-NO" sz="1200" u="none" strike="noStrike" dirty="0" err="1">
                          <a:effectLst/>
                        </a:rPr>
                        <a:t>rehab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2 000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1370537604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Venta prisvekst varer og tenester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Helse og omsorg stab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1 500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1 500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022134481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Venta prisvekst varer og 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Helse og omsorg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Område vest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1 500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1 500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014530328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Venta prisvekst varer og 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Oppvekst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Barnehage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2 000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61140088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Venta prisvekst varer og 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Oppvekst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Grunnskule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1 000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1 000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735903185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Venta prisvekst varer og 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Stab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HR og innovasjon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2 000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2 000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2954139862"/>
                  </a:ext>
                </a:extLst>
              </a:tr>
              <a:tr h="222798"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Venta prisvekst varer og tenester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>
                          <a:effectLst/>
                        </a:rPr>
                        <a:t>Teknisk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Drift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>
                          <a:effectLst/>
                        </a:rPr>
                        <a:t>3 600</a:t>
                      </a:r>
                      <a:endParaRPr lang="nn-N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200" u="none" strike="noStrike" dirty="0">
                          <a:effectLst/>
                        </a:rPr>
                        <a:t>3 600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3" marR="9463" marT="9463" marB="0" anchor="b"/>
                </a:tc>
                <a:extLst>
                  <a:ext uri="{0D108BD9-81ED-4DB2-BD59-A6C34878D82A}">
                    <a16:rowId xmlns:a16="http://schemas.microsoft.com/office/drawing/2014/main" val="1995748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92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BCC4D1-D102-412A-BD8B-B635B32F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66" y="257201"/>
            <a:ext cx="11184486" cy="518001"/>
          </a:xfrm>
        </p:spPr>
        <p:txBody>
          <a:bodyPr/>
          <a:lstStyle/>
          <a:p>
            <a:r>
              <a:rPr lang="nn-NO"/>
              <a:t>Fordeling til tenesteområda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B37B53A-68DA-3476-04F4-55C81AF4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66" y="775202"/>
            <a:ext cx="9605068" cy="58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oss herad">
      <a:dk1>
        <a:srgbClr val="000000"/>
      </a:dk1>
      <a:lt1>
        <a:srgbClr val="FFFFFF"/>
      </a:lt1>
      <a:dk2>
        <a:srgbClr val="545554"/>
      </a:dk2>
      <a:lt2>
        <a:srgbClr val="DCDDDB"/>
      </a:lt2>
      <a:accent1>
        <a:srgbClr val="48B3AB"/>
      </a:accent1>
      <a:accent2>
        <a:srgbClr val="E3032E"/>
      </a:accent2>
      <a:accent3>
        <a:srgbClr val="268078"/>
      </a:accent3>
      <a:accent4>
        <a:srgbClr val="565555"/>
      </a:accent4>
      <a:accent5>
        <a:srgbClr val="DDDDDC"/>
      </a:accent5>
      <a:accent6>
        <a:srgbClr val="49B3AB"/>
      </a:accent6>
      <a:hlink>
        <a:srgbClr val="0514FF"/>
      </a:hlink>
      <a:folHlink>
        <a:srgbClr val="E401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ss_herad_ppt-mal" id="{59922B90-5B9C-E847-8A60-B9E74CE3C83D}" vid="{51FD34C5-4041-9041-BE3A-115E892E37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F9CE7FE98E44199E0C766E7077435" ma:contentTypeVersion="7" ma:contentTypeDescription="Opprett et nytt dokument." ma:contentTypeScope="" ma:versionID="b524b2df318bd141dcb124028867117f">
  <xsd:schema xmlns:xsd="http://www.w3.org/2001/XMLSchema" xmlns:xs="http://www.w3.org/2001/XMLSchema" xmlns:p="http://schemas.microsoft.com/office/2006/metadata/properties" xmlns:ns2="3b447707-398c-44c5-a2eb-c90dc8b6ceae" xmlns:ns3="72a70db3-7068-4ba1-a533-62b336a87ccc" targetNamespace="http://schemas.microsoft.com/office/2006/metadata/properties" ma:root="true" ma:fieldsID="ee2cdc948a8c0168e1d2802c524118d4" ns2:_="" ns3:_="">
    <xsd:import namespace="3b447707-398c-44c5-a2eb-c90dc8b6ceae"/>
    <xsd:import namespace="72a70db3-7068-4ba1-a533-62b336a87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47707-398c-44c5-a2eb-c90dc8b6c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70db3-7068-4ba1-a533-62b336a87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E2126-B57E-4D2F-80B6-47E886BADBF3}">
  <ds:schemaRefs>
    <ds:schemaRef ds:uri="http://purl.org/dc/dcmitype/"/>
    <ds:schemaRef ds:uri="72a70db3-7068-4ba1-a533-62b336a87ccc"/>
    <ds:schemaRef ds:uri="http://schemas.microsoft.com/office/infopath/2007/PartnerControls"/>
    <ds:schemaRef ds:uri="3b447707-398c-44c5-a2eb-c90dc8b6ceae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6971F-0395-4ADA-8380-7185BAA1B6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008D9-FDB0-47B7-8C0A-D96BF3F42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47707-398c-44c5-a2eb-c90dc8b6ceae"/>
    <ds:schemaRef ds:uri="72a70db3-7068-4ba1-a533-62b336a87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6070</TotalTime>
  <Words>678</Words>
  <Application>Microsoft Office PowerPoint</Application>
  <PresentationFormat>Widescreen</PresentationFormat>
  <Paragraphs>181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Årsmelding 2022 og 1.tertial 2023</vt:lpstr>
      <vt:lpstr>Rekneskap drift 2022</vt:lpstr>
      <vt:lpstr>Status etter april 2023</vt:lpstr>
      <vt:lpstr>Retningsgjevande økonomiplan 2024-2027</vt:lpstr>
      <vt:lpstr>PowerPoint Presentation</vt:lpstr>
      <vt:lpstr>Økonomiplan – meir enn økonomi</vt:lpstr>
      <vt:lpstr>Hovudtrekk økonomisk plan</vt:lpstr>
      <vt:lpstr>Nye tiltak, drift</vt:lpstr>
      <vt:lpstr>Fordeling til tenesteområda</vt:lpstr>
      <vt:lpstr>Investering</vt:lpstr>
      <vt:lpstr>Vegen vidare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Retningsgjevande økonomiplan 2022-2025,  Voss herad</dc:title>
  <dc:creator>Liv Myklebust</dc:creator>
  <cp:lastModifiedBy>Liv Myklebust</cp:lastModifiedBy>
  <cp:revision>11</cp:revision>
  <dcterms:created xsi:type="dcterms:W3CDTF">2021-05-26T12:10:47Z</dcterms:created>
  <dcterms:modified xsi:type="dcterms:W3CDTF">2023-06-06T09:27:30Z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0x010100864F9CE7FE98E44199E0C766E7077435</vt:lpwstr>
  </property>
</Properties>
</file>